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36" r:id="rId3"/>
    <p:sldId id="340" r:id="rId4"/>
    <p:sldId id="344" r:id="rId5"/>
    <p:sldId id="345" r:id="rId6"/>
    <p:sldId id="339" r:id="rId7"/>
    <p:sldId id="351" r:id="rId8"/>
    <p:sldId id="352" r:id="rId9"/>
    <p:sldId id="306" r:id="rId10"/>
    <p:sldId id="346" r:id="rId11"/>
    <p:sldId id="313" r:id="rId12"/>
    <p:sldId id="259" r:id="rId13"/>
    <p:sldId id="331" r:id="rId14"/>
    <p:sldId id="353" r:id="rId15"/>
    <p:sldId id="354" r:id="rId16"/>
    <p:sldId id="369" r:id="rId17"/>
    <p:sldId id="364" r:id="rId18"/>
    <p:sldId id="370" r:id="rId19"/>
    <p:sldId id="373" r:id="rId20"/>
    <p:sldId id="368" r:id="rId21"/>
    <p:sldId id="270" r:id="rId22"/>
    <p:sldId id="350" r:id="rId23"/>
    <p:sldId id="365" r:id="rId24"/>
    <p:sldId id="314" r:id="rId25"/>
    <p:sldId id="301" r:id="rId26"/>
    <p:sldId id="362" r:id="rId27"/>
    <p:sldId id="366" r:id="rId28"/>
    <p:sldId id="357" r:id="rId29"/>
    <p:sldId id="330" r:id="rId30"/>
    <p:sldId id="274" r:id="rId31"/>
    <p:sldId id="315" r:id="rId32"/>
    <p:sldId id="282" r:id="rId33"/>
    <p:sldId id="283" r:id="rId34"/>
    <p:sldId id="284" r:id="rId35"/>
    <p:sldId id="285" r:id="rId36"/>
    <p:sldId id="360" r:id="rId37"/>
    <p:sldId id="333" r:id="rId38"/>
    <p:sldId id="332" r:id="rId39"/>
    <p:sldId id="367" r:id="rId40"/>
    <p:sldId id="316" r:id="rId41"/>
    <p:sldId id="287" r:id="rId42"/>
    <p:sldId id="288" r:id="rId43"/>
    <p:sldId id="289" r:id="rId44"/>
    <p:sldId id="318" r:id="rId45"/>
    <p:sldId id="334" r:id="rId46"/>
    <p:sldId id="375" r:id="rId47"/>
    <p:sldId id="317" r:id="rId48"/>
    <p:sldId id="310" r:id="rId49"/>
    <p:sldId id="361" r:id="rId50"/>
    <p:sldId id="294" r:id="rId51"/>
    <p:sldId id="295" r:id="rId52"/>
    <p:sldId id="297" r:id="rId53"/>
    <p:sldId id="37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94674"/>
  </p:normalViewPr>
  <p:slideViewPr>
    <p:cSldViewPr snapToGrid="0" snapToObjects="1">
      <p:cViewPr>
        <p:scale>
          <a:sx n="88" d="100"/>
          <a:sy n="88" d="100"/>
        </p:scale>
        <p:origin x="182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xiaolongedwardli/Downloads/2012-2015_All_Winter_Colum-2.csv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localhost/Users/xiaolongedwardli/Downloads/HEAT_after_2012-3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localhost/Users/xiaolongedwardli/Library/Containers/com.microsoft.Excel/Data/Library/Preferences/AutoRecovery/HEAT_after_2012-3%20(version%201).xlsb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localhost/Users/xiaolongedwardli/Library/Containers/com.microsoft.Excel/Data/Library/Preferences/AutoRecovery/HEAT_after_2012-3%20(version%201).xlsb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oleObject" Target="file://localhost/Users/xiaolongedwardli/Downloads/311_Service_Requests_from_2010_to_Present-27.csv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xiaolongedwardli/Downloads/ALL_Spring_2012-2015.csv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xiaolongedwardli/Downloads/2012-2015_All_Fall_Column.csv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microsoft.com/office/2011/relationships/chartStyle" Target="style32.xml"/><Relationship Id="rId2" Type="http://schemas.microsoft.com/office/2011/relationships/chartColorStyle" Target="colors32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microsoft.com/office/2011/relationships/chartStyle" Target="style33.xml"/><Relationship Id="rId2" Type="http://schemas.microsoft.com/office/2011/relationships/chartColorStyle" Target="colors33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microsoft.com/office/2011/relationships/chartStyle" Target="style34.xml"/><Relationship Id="rId2" Type="http://schemas.microsoft.com/office/2011/relationships/chartColorStyle" Target="colors34.xml"/><Relationship Id="rId3" Type="http://schemas.openxmlformats.org/officeDocument/2006/relationships/oleObject" Target="https://lccuny-my.sharepoint.com/personal/xiaolong_li_lc_cuny_edu/Documents/Noise(after%202012)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microsoft.com/office/2011/relationships/chartStyle" Target="style35.xml"/><Relationship Id="rId2" Type="http://schemas.microsoft.com/office/2011/relationships/chartColorStyle" Target="colors35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microsoft.com/office/2011/relationships/chartStyle" Target="style36.xml"/><Relationship Id="rId2" Type="http://schemas.microsoft.com/office/2011/relationships/chartColorStyle" Target="colors36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microsoft.com/office/2011/relationships/chartStyle" Target="style37.xml"/><Relationship Id="rId2" Type="http://schemas.microsoft.com/office/2011/relationships/chartColorStyle" Target="colors37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microsoft.com/office/2011/relationships/chartStyle" Target="style38.xml"/><Relationship Id="rId2" Type="http://schemas.microsoft.com/office/2011/relationships/chartColorStyle" Target="colors38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microsoft.com/office/2011/relationships/chartStyle" Target="style39.xml"/><Relationship Id="rId2" Type="http://schemas.microsoft.com/office/2011/relationships/chartColorStyle" Target="colors39.xml"/><Relationship Id="rId3" Type="http://schemas.openxmlformats.org/officeDocument/2006/relationships/oleObject" Target="Workbook2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xiaolongedwardli/Downloads/311_Service_Requests_from_2010_to_Present-25.csv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microsoft.com/office/2011/relationships/chartStyle" Target="style40.xml"/><Relationship Id="rId2" Type="http://schemas.microsoft.com/office/2011/relationships/chartColorStyle" Target="colors40.xml"/><Relationship Id="rId3" Type="http://schemas.openxmlformats.org/officeDocument/2006/relationships/oleObject" Target="Workbook2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microsoft.com/office/2011/relationships/chartStyle" Target="style41.xml"/><Relationship Id="rId2" Type="http://schemas.microsoft.com/office/2011/relationships/chartColorStyle" Target="colors41.xml"/><Relationship Id="rId3" Type="http://schemas.openxmlformats.org/officeDocument/2006/relationships/oleObject" Target="Workbook1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microsoft.com/office/2011/relationships/chartStyle" Target="style42.xml"/><Relationship Id="rId2" Type="http://schemas.microsoft.com/office/2011/relationships/chartColorStyle" Target="colors42.xml"/><Relationship Id="rId3" Type="http://schemas.openxmlformats.org/officeDocument/2006/relationships/oleObject" Target="file://localhost/Users/xiaolongedwardli/Downloads/Adress_for_illegal_parking.csv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microsoft.com/office/2011/relationships/chartStyle" Target="style43.xml"/><Relationship Id="rId2" Type="http://schemas.microsoft.com/office/2011/relationships/chartColorStyle" Target="colors43.xml"/><Relationship Id="rId3" Type="http://schemas.openxmlformats.org/officeDocument/2006/relationships/oleObject" Target="file://localhost/Users/xiaolongedwardli/Library/Containers/com.microsoft.Excel/Data/Library/Preferences/AutoRecovery/illegal_parking__final-final_-2%20(version%201).xlsb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xiaolongedwardli/Downloads/HEAT_after_2012-4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xiaolongedwardli/Downloads/HEAT_after_2012-4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xiaolongedwardli/Downloads/HEAT_after_2012-4.csv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xiaolongedwardli/Downloads/HEAT_after_2012-4.csv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localhost/Users/xiaolongedwardli/Downloads/HEAT_after_2012-3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095563924126"/>
          <c:y val="0.0366323487506846"/>
          <c:w val="0.804900649111968"/>
          <c:h val="0.61314340985687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10"/>
                <c:pt idx="0">
                  <c:v>Broken Muni Meter</c:v>
                </c:pt>
                <c:pt idx="1">
                  <c:v>GENERAL CONSTRUCTION</c:v>
                </c:pt>
                <c:pt idx="2">
                  <c:v>Graffiti</c:v>
                </c:pt>
                <c:pt idx="3">
                  <c:v>HEATING</c:v>
                </c:pt>
                <c:pt idx="4">
                  <c:v>Noise</c:v>
                </c:pt>
                <c:pt idx="5">
                  <c:v>Noise - Commercial</c:v>
                </c:pt>
                <c:pt idx="6">
                  <c:v>PAINT - PLASTER</c:v>
                </c:pt>
                <c:pt idx="7">
                  <c:v>Plumbing</c:v>
                </c:pt>
                <c:pt idx="8">
                  <c:v>Taxi Complaint</c:v>
                </c:pt>
                <c:pt idx="9">
                  <c:v>Water System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757.0</c:v>
                </c:pt>
                <c:pt idx="1">
                  <c:v>545.0</c:v>
                </c:pt>
                <c:pt idx="2">
                  <c:v>652.0</c:v>
                </c:pt>
                <c:pt idx="3">
                  <c:v>3987.0</c:v>
                </c:pt>
                <c:pt idx="4">
                  <c:v>920.0</c:v>
                </c:pt>
                <c:pt idx="5">
                  <c:v>1706.0</c:v>
                </c:pt>
                <c:pt idx="6">
                  <c:v>446.0</c:v>
                </c:pt>
                <c:pt idx="7">
                  <c:v>724.0</c:v>
                </c:pt>
                <c:pt idx="8">
                  <c:v>569.0</c:v>
                </c:pt>
                <c:pt idx="9">
                  <c:v>521.0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overlap val="-27"/>
        <c:axId val="2120265872"/>
        <c:axId val="2120269264"/>
      </c:barChart>
      <c:catAx>
        <c:axId val="212026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269264"/>
        <c:crosses val="autoZero"/>
        <c:auto val="1"/>
        <c:lblAlgn val="ctr"/>
        <c:lblOffset val="100"/>
        <c:noMultiLvlLbl val="0"/>
      </c:catAx>
      <c:valAx>
        <c:axId val="212026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265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510E 6th 2012-2015 heat complains</a:t>
            </a:r>
          </a:p>
        </c:rich>
      </c:tx>
      <c:layout>
        <c:manualLayout>
          <c:xMode val="edge"/>
          <c:yMode val="edge"/>
          <c:x val="0.326718716748244"/>
          <c:y val="0.0381165919282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76233948964006"/>
          <c:y val="0.0913543518955787"/>
          <c:w val="0.874585898779047"/>
          <c:h val="0.83519559280849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9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(Sheet5!$A$5:$A$15,Sheet5!$A$17:$A$23,Sheet5!$A$25,Sheet5!$A$27:$A$29)</c:f>
              <c:strCache>
                <c:ptCount val="22"/>
                <c:pt idx="0">
                  <c:v>Jan</c:v>
                </c:pt>
                <c:pt idx="1">
                  <c:v>Feb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  <c:pt idx="12">
                  <c:v>Feb</c:v>
                </c:pt>
                <c:pt idx="13">
                  <c:v>Mar</c:v>
                </c:pt>
                <c:pt idx="14">
                  <c:v>Apr</c:v>
                </c:pt>
                <c:pt idx="15">
                  <c:v>May</c:v>
                </c:pt>
                <c:pt idx="16">
                  <c:v>Jun</c:v>
                </c:pt>
                <c:pt idx="17">
                  <c:v>Jul</c:v>
                </c:pt>
                <c:pt idx="18">
                  <c:v>Dec</c:v>
                </c:pt>
                <c:pt idx="19">
                  <c:v>Jan</c:v>
                </c:pt>
                <c:pt idx="20">
                  <c:v>Mar</c:v>
                </c:pt>
                <c:pt idx="21">
                  <c:v>Apr</c:v>
                </c:pt>
              </c:strCache>
            </c:strRef>
          </c:cat>
          <c:val>
            <c:numRef>
              <c:f>(Sheet5!$B$5:$B$15,Sheet5!$B$17:$B$23,Sheet5!$B$25,Sheet5!$B$27:$B$29)</c:f>
              <c:numCache>
                <c:formatCode>General</c:formatCode>
                <c:ptCount val="22"/>
                <c:pt idx="0">
                  <c:v>11.0</c:v>
                </c:pt>
                <c:pt idx="1">
                  <c:v>6.0</c:v>
                </c:pt>
                <c:pt idx="2">
                  <c:v>3.0</c:v>
                </c:pt>
                <c:pt idx="3">
                  <c:v>5.0</c:v>
                </c:pt>
                <c:pt idx="4">
                  <c:v>2.0</c:v>
                </c:pt>
                <c:pt idx="5">
                  <c:v>9.0</c:v>
                </c:pt>
                <c:pt idx="6">
                  <c:v>4.0</c:v>
                </c:pt>
                <c:pt idx="7">
                  <c:v>4.0</c:v>
                </c:pt>
                <c:pt idx="8">
                  <c:v>1.0</c:v>
                </c:pt>
                <c:pt idx="9">
                  <c:v>37.0</c:v>
                </c:pt>
                <c:pt idx="10">
                  <c:v>20.0</c:v>
                </c:pt>
                <c:pt idx="11">
                  <c:v>40.0</c:v>
                </c:pt>
                <c:pt idx="12">
                  <c:v>36.0</c:v>
                </c:pt>
                <c:pt idx="13">
                  <c:v>13.0</c:v>
                </c:pt>
                <c:pt idx="14">
                  <c:v>7.0</c:v>
                </c:pt>
                <c:pt idx="15">
                  <c:v>12.0</c:v>
                </c:pt>
                <c:pt idx="16">
                  <c:v>24.0</c:v>
                </c:pt>
                <c:pt idx="17">
                  <c:v>1.0</c:v>
                </c:pt>
                <c:pt idx="18">
                  <c:v>1.0</c:v>
                </c:pt>
                <c:pt idx="19">
                  <c:v>2.0</c:v>
                </c:pt>
                <c:pt idx="20">
                  <c:v>1.0</c:v>
                </c:pt>
                <c:pt idx="2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3341552"/>
        <c:axId val="2123344896"/>
      </c:barChart>
      <c:catAx>
        <c:axId val="212334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344896"/>
        <c:crosses val="autoZero"/>
        <c:auto val="1"/>
        <c:lblAlgn val="ctr"/>
        <c:lblOffset val="100"/>
        <c:noMultiLvlLbl val="0"/>
      </c:catAx>
      <c:valAx>
        <c:axId val="212334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34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621 Water St. 2013-2015 heat complains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7070591726264"/>
          <c:y val="0.0800226212815579"/>
          <c:w val="0.881864424865133"/>
          <c:h val="0.85211742755276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6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(Sheet9!$A$5:$A$6,Sheet9!$A$8:$A$14,Sheet9!$A$16:$A$19)</c:f>
              <c:strCache>
                <c:ptCount val="13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  <c:pt idx="12">
                  <c:v>Nov</c:v>
                </c:pt>
              </c:strCache>
            </c:strRef>
          </c:cat>
          <c:val>
            <c:numRef>
              <c:f>(Sheet9!$B$5:$B$6,Sheet9!$B$8:$B$14,Sheet9!$B$16:$B$19)</c:f>
              <c:numCache>
                <c:formatCode>General</c:formatCode>
                <c:ptCount val="13"/>
                <c:pt idx="0">
                  <c:v>35.0</c:v>
                </c:pt>
                <c:pt idx="1">
                  <c:v>20.0</c:v>
                </c:pt>
                <c:pt idx="2">
                  <c:v>10.0</c:v>
                </c:pt>
                <c:pt idx="3">
                  <c:v>15.0</c:v>
                </c:pt>
                <c:pt idx="4">
                  <c:v>9.0</c:v>
                </c:pt>
                <c:pt idx="5">
                  <c:v>1.0</c:v>
                </c:pt>
                <c:pt idx="6">
                  <c:v>6.0</c:v>
                </c:pt>
                <c:pt idx="7">
                  <c:v>20.0</c:v>
                </c:pt>
                <c:pt idx="8">
                  <c:v>10.0</c:v>
                </c:pt>
                <c:pt idx="9">
                  <c:v>15.0</c:v>
                </c:pt>
                <c:pt idx="10">
                  <c:v>12.0</c:v>
                </c:pt>
                <c:pt idx="11">
                  <c:v>3.0</c:v>
                </c:pt>
                <c:pt idx="12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1875552"/>
        <c:axId val="2108159984"/>
      </c:barChart>
      <c:catAx>
        <c:axId val="212187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59984"/>
        <c:crosses val="autoZero"/>
        <c:auto val="1"/>
        <c:lblAlgn val="ctr"/>
        <c:lblOffset val="100"/>
        <c:noMultiLvlLbl val="0"/>
      </c:catAx>
      <c:valAx>
        <c:axId val="2108159984"/>
        <c:scaling>
          <c:orientation val="minMax"/>
          <c:max val="45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87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26 first Avenue 2012-2015 Nov Complains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323845516806226"/>
          <c:y val="0.0846976744186046"/>
          <c:w val="0.937565364846923"/>
          <c:h val="0.8431581411549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Pt>
            <c:idx val="1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6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8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9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3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3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Sheet7!$A$5:$A$36</c:f>
              <c:strCache>
                <c:ptCount val="3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2013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Dec</c:v>
                </c:pt>
                <c:pt idx="20">
                  <c:v>2014</c:v>
                </c:pt>
                <c:pt idx="21">
                  <c:v>Feb</c:v>
                </c:pt>
                <c:pt idx="22">
                  <c:v>Mar</c:v>
                </c:pt>
                <c:pt idx="23">
                  <c:v>Apr</c:v>
                </c:pt>
                <c:pt idx="24">
                  <c:v>Oct</c:v>
                </c:pt>
                <c:pt idx="25">
                  <c:v>Nov</c:v>
                </c:pt>
                <c:pt idx="26">
                  <c:v>Dec</c:v>
                </c:pt>
                <c:pt idx="27">
                  <c:v>2015</c:v>
                </c:pt>
                <c:pt idx="28">
                  <c:v>Jan</c:v>
                </c:pt>
                <c:pt idx="29">
                  <c:v>Mar</c:v>
                </c:pt>
                <c:pt idx="30">
                  <c:v>Apr</c:v>
                </c:pt>
                <c:pt idx="31">
                  <c:v>Oct</c:v>
                </c:pt>
              </c:strCache>
            </c:strRef>
          </c:cat>
          <c:val>
            <c:numRef>
              <c:f>Sheet7!$B$5:$B$36</c:f>
              <c:numCache>
                <c:formatCode>General</c:formatCode>
                <c:ptCount val="32"/>
                <c:pt idx="0">
                  <c:v>4.0</c:v>
                </c:pt>
                <c:pt idx="1">
                  <c:v>11.0</c:v>
                </c:pt>
                <c:pt idx="2">
                  <c:v>18.0</c:v>
                </c:pt>
                <c:pt idx="3">
                  <c:v>24.0</c:v>
                </c:pt>
                <c:pt idx="4">
                  <c:v>11.0</c:v>
                </c:pt>
                <c:pt idx="5">
                  <c:v>1.0</c:v>
                </c:pt>
                <c:pt idx="6">
                  <c:v>2.0</c:v>
                </c:pt>
                <c:pt idx="7">
                  <c:v>1.0</c:v>
                </c:pt>
                <c:pt idx="8">
                  <c:v>5.0</c:v>
                </c:pt>
                <c:pt idx="9">
                  <c:v>17.0</c:v>
                </c:pt>
                <c:pt idx="10">
                  <c:v>13.0</c:v>
                </c:pt>
                <c:pt idx="12">
                  <c:v>2.0</c:v>
                </c:pt>
                <c:pt idx="13">
                  <c:v>8.0</c:v>
                </c:pt>
                <c:pt idx="14">
                  <c:v>15.0</c:v>
                </c:pt>
                <c:pt idx="15">
                  <c:v>4.0</c:v>
                </c:pt>
                <c:pt idx="16">
                  <c:v>1.0</c:v>
                </c:pt>
                <c:pt idx="17">
                  <c:v>1.0</c:v>
                </c:pt>
                <c:pt idx="18">
                  <c:v>6.0</c:v>
                </c:pt>
                <c:pt idx="19">
                  <c:v>3.0</c:v>
                </c:pt>
                <c:pt idx="21">
                  <c:v>2.0</c:v>
                </c:pt>
                <c:pt idx="22">
                  <c:v>8.0</c:v>
                </c:pt>
                <c:pt idx="23">
                  <c:v>6.0</c:v>
                </c:pt>
                <c:pt idx="24">
                  <c:v>6.0</c:v>
                </c:pt>
                <c:pt idx="25">
                  <c:v>8.0</c:v>
                </c:pt>
                <c:pt idx="26">
                  <c:v>3.0</c:v>
                </c:pt>
                <c:pt idx="28">
                  <c:v>2.0</c:v>
                </c:pt>
                <c:pt idx="29">
                  <c:v>4.0</c:v>
                </c:pt>
                <c:pt idx="30">
                  <c:v>2.0</c:v>
                </c:pt>
                <c:pt idx="3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4043280"/>
        <c:axId val="2124046656"/>
      </c:barChart>
      <c:catAx>
        <c:axId val="212404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046656"/>
        <c:crosses val="autoZero"/>
        <c:auto val="1"/>
        <c:lblAlgn val="ctr"/>
        <c:lblOffset val="100"/>
        <c:noMultiLvlLbl val="0"/>
      </c:catAx>
      <c:valAx>
        <c:axId val="2124046656"/>
        <c:scaling>
          <c:orientation val="minMax"/>
          <c:max val="45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04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2013 </a:t>
            </a:r>
            <a:r>
              <a:rPr lang="en-US" dirty="0" smtClean="0"/>
              <a:t>Rodent Complains</a:t>
            </a:r>
            <a:endParaRPr lang="en-US" dirty="0"/>
          </a:p>
        </c:rich>
      </c:tx>
      <c:layout>
        <c:manualLayout>
          <c:xMode val="edge"/>
          <c:yMode val="edge"/>
          <c:x val="0.112949080994816"/>
          <c:y val="0.0219128226246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767494951094"/>
          <c:y val="0.126943684620994"/>
          <c:w val="0.91924755633994"/>
          <c:h val="0.7227508874405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Sheet6!$A$5</c:f>
              <c:strCache>
                <c:ptCount val="1"/>
                <c:pt idx="0">
                  <c:v>Rodent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Sheet6!$B$5:$M$5</c:f>
              <c:numCache>
                <c:formatCode>General</c:formatCode>
                <c:ptCount val="12"/>
                <c:pt idx="0">
                  <c:v>20.0</c:v>
                </c:pt>
                <c:pt idx="1">
                  <c:v>23.0</c:v>
                </c:pt>
                <c:pt idx="2">
                  <c:v>31.0</c:v>
                </c:pt>
                <c:pt idx="3">
                  <c:v>22.0</c:v>
                </c:pt>
                <c:pt idx="4">
                  <c:v>38.0</c:v>
                </c:pt>
                <c:pt idx="5">
                  <c:v>26.0</c:v>
                </c:pt>
                <c:pt idx="6">
                  <c:v>55.0</c:v>
                </c:pt>
                <c:pt idx="7">
                  <c:v>46.0</c:v>
                </c:pt>
                <c:pt idx="8">
                  <c:v>39.0</c:v>
                </c:pt>
                <c:pt idx="9">
                  <c:v>58.0</c:v>
                </c:pt>
                <c:pt idx="10">
                  <c:v>35.0</c:v>
                </c:pt>
                <c:pt idx="11">
                  <c:v>26.0</c:v>
                </c:pt>
              </c:numCache>
            </c:numRef>
          </c:val>
        </c:ser>
        <c:ser>
          <c:idx val="1"/>
          <c:order val="1"/>
          <c:tx>
            <c:strRef>
              <c:f>Sheet6!$A$6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Sheet6!$B$6:$M$6</c:f>
              <c:numCache>
                <c:formatCode>General</c:formatCode>
                <c:ptCount val="12"/>
                <c:pt idx="0">
                  <c:v>1.0</c:v>
                </c:pt>
                <c:pt idx="1">
                  <c:v>6.0</c:v>
                </c:pt>
                <c:pt idx="2">
                  <c:v>10.0</c:v>
                </c:pt>
                <c:pt idx="3">
                  <c:v>3.0</c:v>
                </c:pt>
                <c:pt idx="4">
                  <c:v>11.0</c:v>
                </c:pt>
                <c:pt idx="5">
                  <c:v>2.0</c:v>
                </c:pt>
                <c:pt idx="6">
                  <c:v>17.0</c:v>
                </c:pt>
                <c:pt idx="7">
                  <c:v>12.0</c:v>
                </c:pt>
                <c:pt idx="8">
                  <c:v>4.0</c:v>
                </c:pt>
                <c:pt idx="9">
                  <c:v>13.0</c:v>
                </c:pt>
                <c:pt idx="10">
                  <c:v>5.0</c:v>
                </c:pt>
                <c:pt idx="11">
                  <c:v>4.0</c:v>
                </c:pt>
              </c:numCache>
            </c:numRef>
          </c:val>
        </c:ser>
        <c:ser>
          <c:idx val="2"/>
          <c:order val="2"/>
          <c:tx>
            <c:strRef>
              <c:f>Sheet6!$A$7</c:f>
              <c:strCache>
                <c:ptCount val="1"/>
                <c:pt idx="0">
                  <c:v>Mouse Sighting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Sheet6!$B$7:$M$7</c:f>
              <c:numCache>
                <c:formatCode>General</c:formatCode>
                <c:ptCount val="12"/>
                <c:pt idx="0">
                  <c:v>3.0</c:v>
                </c:pt>
                <c:pt idx="1">
                  <c:v>6.0</c:v>
                </c:pt>
                <c:pt idx="3">
                  <c:v>1.0</c:v>
                </c:pt>
                <c:pt idx="4">
                  <c:v>5.0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10.0</c:v>
                </c:pt>
                <c:pt idx="10">
                  <c:v>6.0</c:v>
                </c:pt>
                <c:pt idx="11">
                  <c:v>3.0</c:v>
                </c:pt>
              </c:numCache>
            </c:numRef>
          </c:val>
        </c:ser>
        <c:ser>
          <c:idx val="3"/>
          <c:order val="3"/>
          <c:tx>
            <c:strRef>
              <c:f>Sheet6!$A$8</c:f>
              <c:strCache>
                <c:ptCount val="1"/>
                <c:pt idx="0">
                  <c:v>Rat Sighting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Sheet6!$B$8:$M$8</c:f>
              <c:numCache>
                <c:formatCode>General</c:formatCode>
                <c:ptCount val="12"/>
                <c:pt idx="0">
                  <c:v>15.0</c:v>
                </c:pt>
                <c:pt idx="1">
                  <c:v>11.0</c:v>
                </c:pt>
                <c:pt idx="2">
                  <c:v>21.0</c:v>
                </c:pt>
                <c:pt idx="3">
                  <c:v>15.0</c:v>
                </c:pt>
                <c:pt idx="4">
                  <c:v>19.0</c:v>
                </c:pt>
                <c:pt idx="5">
                  <c:v>22.0</c:v>
                </c:pt>
                <c:pt idx="6">
                  <c:v>32.0</c:v>
                </c:pt>
                <c:pt idx="7">
                  <c:v>26.0</c:v>
                </c:pt>
                <c:pt idx="8">
                  <c:v>26.0</c:v>
                </c:pt>
                <c:pt idx="9">
                  <c:v>33.0</c:v>
                </c:pt>
                <c:pt idx="10">
                  <c:v>23.0</c:v>
                </c:pt>
                <c:pt idx="11">
                  <c:v>19.0</c:v>
                </c:pt>
              </c:numCache>
            </c:numRef>
          </c:val>
        </c:ser>
        <c:ser>
          <c:idx val="4"/>
          <c:order val="4"/>
          <c:tx>
            <c:strRef>
              <c:f>Sheet6!$A$9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noFill/>
            <a:ln w="9525" cap="flat" cmpd="sng" algn="ctr">
              <a:solidFill>
                <a:schemeClr val="accent5"/>
              </a:solidFill>
              <a:miter lim="800000"/>
            </a:ln>
            <a:effectLst>
              <a:glow rad="63500">
                <a:schemeClr val="accent5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Sheet6!$B$9:$M$9</c:f>
              <c:numCache>
                <c:formatCode>General</c:formatCode>
                <c:ptCount val="12"/>
                <c:pt idx="0">
                  <c:v>1.0</c:v>
                </c:pt>
                <c:pt idx="3">
                  <c:v>3.0</c:v>
                </c:pt>
                <c:pt idx="4">
                  <c:v>3.0</c:v>
                </c:pt>
                <c:pt idx="5">
                  <c:v>2.0</c:v>
                </c:pt>
                <c:pt idx="6">
                  <c:v>3.0</c:v>
                </c:pt>
                <c:pt idx="7">
                  <c:v>5.0</c:v>
                </c:pt>
                <c:pt idx="8">
                  <c:v>6.0</c:v>
                </c:pt>
                <c:pt idx="9">
                  <c:v>2.0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122090496"/>
        <c:axId val="2122093920"/>
      </c:barChart>
      <c:dateAx>
        <c:axId val="2122090496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093920"/>
        <c:crosses val="autoZero"/>
        <c:auto val="1"/>
        <c:lblOffset val="100"/>
        <c:baseTimeUnit val="months"/>
      </c:dateAx>
      <c:valAx>
        <c:axId val="2122093920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0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2012 Rodent Complains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848537026548"/>
          <c:y val="0.125674926439632"/>
          <c:w val="0.943455283606075"/>
          <c:h val="0.729034144893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Sheet3!$A$5</c:f>
              <c:strCache>
                <c:ptCount val="1"/>
                <c:pt idx="0">
                  <c:v>Rodent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Sheet3!$B$5:$M$5</c:f>
              <c:numCache>
                <c:formatCode>General</c:formatCode>
                <c:ptCount val="12"/>
                <c:pt idx="0">
                  <c:v>20.0</c:v>
                </c:pt>
                <c:pt idx="1">
                  <c:v>28.0</c:v>
                </c:pt>
                <c:pt idx="2">
                  <c:v>39.0</c:v>
                </c:pt>
                <c:pt idx="3">
                  <c:v>28.0</c:v>
                </c:pt>
                <c:pt idx="4">
                  <c:v>54.0</c:v>
                </c:pt>
                <c:pt idx="5">
                  <c:v>34.0</c:v>
                </c:pt>
                <c:pt idx="6">
                  <c:v>33.0</c:v>
                </c:pt>
                <c:pt idx="7">
                  <c:v>62.0</c:v>
                </c:pt>
                <c:pt idx="8">
                  <c:v>24.0</c:v>
                </c:pt>
                <c:pt idx="9">
                  <c:v>40.0</c:v>
                </c:pt>
                <c:pt idx="10">
                  <c:v>19.0</c:v>
                </c:pt>
                <c:pt idx="11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Sheet3!$A$6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Sheet3!$B$6:$M$6</c:f>
              <c:numCache>
                <c:formatCode>General</c:formatCode>
                <c:ptCount val="12"/>
                <c:pt idx="0">
                  <c:v>4.0</c:v>
                </c:pt>
                <c:pt idx="1">
                  <c:v>5.0</c:v>
                </c:pt>
                <c:pt idx="2">
                  <c:v>7.0</c:v>
                </c:pt>
                <c:pt idx="3">
                  <c:v>6.0</c:v>
                </c:pt>
                <c:pt idx="4">
                  <c:v>12.0</c:v>
                </c:pt>
                <c:pt idx="5">
                  <c:v>10.0</c:v>
                </c:pt>
                <c:pt idx="6">
                  <c:v>6.0</c:v>
                </c:pt>
                <c:pt idx="7">
                  <c:v>12.0</c:v>
                </c:pt>
                <c:pt idx="8">
                  <c:v>4.0</c:v>
                </c:pt>
                <c:pt idx="9">
                  <c:v>11.0</c:v>
                </c:pt>
                <c:pt idx="10">
                  <c:v>4.0</c:v>
                </c:pt>
                <c:pt idx="11">
                  <c:v>8.0</c:v>
                </c:pt>
              </c:numCache>
            </c:numRef>
          </c:val>
        </c:ser>
        <c:ser>
          <c:idx val="2"/>
          <c:order val="2"/>
          <c:tx>
            <c:strRef>
              <c:f>Sheet3!$A$7</c:f>
              <c:strCache>
                <c:ptCount val="1"/>
                <c:pt idx="0">
                  <c:v>Mouse Sighting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Sheet3!$B$7:$M$7</c:f>
              <c:numCache>
                <c:formatCode>General</c:formatCode>
                <c:ptCount val="12"/>
                <c:pt idx="0">
                  <c:v>3.0</c:v>
                </c:pt>
                <c:pt idx="1">
                  <c:v>5.0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3.0</c:v>
                </c:pt>
                <c:pt idx="6">
                  <c:v>2.0</c:v>
                </c:pt>
                <c:pt idx="7">
                  <c:v>8.0</c:v>
                </c:pt>
                <c:pt idx="8">
                  <c:v>5.0</c:v>
                </c:pt>
                <c:pt idx="9">
                  <c:v>11.0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Sheet3!$A$8</c:f>
              <c:strCache>
                <c:ptCount val="1"/>
                <c:pt idx="0">
                  <c:v>Rat Sighting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Sheet3!$B$8:$M$8</c:f>
              <c:numCache>
                <c:formatCode>General</c:formatCode>
                <c:ptCount val="12"/>
                <c:pt idx="0">
                  <c:v>11.0</c:v>
                </c:pt>
                <c:pt idx="1">
                  <c:v>15.0</c:v>
                </c:pt>
                <c:pt idx="2">
                  <c:v>26.0</c:v>
                </c:pt>
                <c:pt idx="3">
                  <c:v>18.0</c:v>
                </c:pt>
                <c:pt idx="4">
                  <c:v>36.0</c:v>
                </c:pt>
                <c:pt idx="5">
                  <c:v>18.0</c:v>
                </c:pt>
                <c:pt idx="6">
                  <c:v>24.0</c:v>
                </c:pt>
                <c:pt idx="7">
                  <c:v>38.0</c:v>
                </c:pt>
                <c:pt idx="8">
                  <c:v>14.0</c:v>
                </c:pt>
                <c:pt idx="9">
                  <c:v>16.0</c:v>
                </c:pt>
                <c:pt idx="10">
                  <c:v>12.0</c:v>
                </c:pt>
                <c:pt idx="11">
                  <c:v>23.0</c:v>
                </c:pt>
              </c:numCache>
            </c:numRef>
          </c:val>
        </c:ser>
        <c:ser>
          <c:idx val="4"/>
          <c:order val="4"/>
          <c:tx>
            <c:strRef>
              <c:f>Sheet3!$A$9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noFill/>
            <a:ln w="9525" cap="flat" cmpd="sng" algn="ctr">
              <a:solidFill>
                <a:schemeClr val="accent5"/>
              </a:solidFill>
              <a:miter lim="800000"/>
            </a:ln>
            <a:effectLst>
              <a:glow rad="63500">
                <a:schemeClr val="accent5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Sheet3!$B$9:$M$9</c:f>
              <c:numCache>
                <c:formatCode>General</c:formatCode>
                <c:ptCount val="12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2.0</c:v>
                </c:pt>
                <c:pt idx="4">
                  <c:v>2.0</c:v>
                </c:pt>
                <c:pt idx="5">
                  <c:v>3.0</c:v>
                </c:pt>
                <c:pt idx="6">
                  <c:v>1.0</c:v>
                </c:pt>
                <c:pt idx="7">
                  <c:v>4.0</c:v>
                </c:pt>
                <c:pt idx="8">
                  <c:v>1.0</c:v>
                </c:pt>
                <c:pt idx="9">
                  <c:v>2.0</c:v>
                </c:pt>
                <c:pt idx="10">
                  <c:v>2.0</c:v>
                </c:pt>
                <c:pt idx="1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123783424"/>
        <c:axId val="2123779968"/>
      </c:barChart>
      <c:dateAx>
        <c:axId val="2123783424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79968"/>
        <c:crosses val="autoZero"/>
        <c:auto val="1"/>
        <c:lblOffset val="100"/>
        <c:baseTimeUnit val="months"/>
      </c:dateAx>
      <c:valAx>
        <c:axId val="2123779968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8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dirty="0"/>
              <a:t>2014 Rodent Complains </a:t>
            </a:r>
          </a:p>
        </c:rich>
      </c:tx>
      <c:layout>
        <c:manualLayout>
          <c:xMode val="edge"/>
          <c:yMode val="edge"/>
          <c:x val="0.261438200530307"/>
          <c:y val="0.0229791218223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90907763808"/>
          <c:y val="0.135853886269557"/>
          <c:w val="0.91162940127767"/>
          <c:h val="0.712671690370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Sheet7!$A$5</c:f>
              <c:strCache>
                <c:ptCount val="1"/>
                <c:pt idx="0">
                  <c:v>Rodent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Sheet7!$B$5:$M$5</c:f>
              <c:numCache>
                <c:formatCode>General</c:formatCode>
                <c:ptCount val="12"/>
                <c:pt idx="0">
                  <c:v>6.0</c:v>
                </c:pt>
                <c:pt idx="1">
                  <c:v>10.0</c:v>
                </c:pt>
                <c:pt idx="2">
                  <c:v>25.0</c:v>
                </c:pt>
                <c:pt idx="3">
                  <c:v>58.0</c:v>
                </c:pt>
                <c:pt idx="4">
                  <c:v>61.0</c:v>
                </c:pt>
                <c:pt idx="5">
                  <c:v>93.0</c:v>
                </c:pt>
                <c:pt idx="6">
                  <c:v>41.0</c:v>
                </c:pt>
                <c:pt idx="7">
                  <c:v>54.0</c:v>
                </c:pt>
                <c:pt idx="8">
                  <c:v>62.0</c:v>
                </c:pt>
                <c:pt idx="9">
                  <c:v>69.0</c:v>
                </c:pt>
                <c:pt idx="10">
                  <c:v>66.0</c:v>
                </c:pt>
                <c:pt idx="11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Sheet7!$A$6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Sheet7!$B$6:$M$6</c:f>
              <c:numCache>
                <c:formatCode>General</c:formatCode>
                <c:ptCount val="12"/>
                <c:pt idx="1">
                  <c:v>3.0</c:v>
                </c:pt>
                <c:pt idx="2">
                  <c:v>5.0</c:v>
                </c:pt>
                <c:pt idx="3">
                  <c:v>13.0</c:v>
                </c:pt>
                <c:pt idx="4">
                  <c:v>12.0</c:v>
                </c:pt>
                <c:pt idx="5">
                  <c:v>12.0</c:v>
                </c:pt>
                <c:pt idx="6">
                  <c:v>8.0</c:v>
                </c:pt>
                <c:pt idx="7">
                  <c:v>11.0</c:v>
                </c:pt>
                <c:pt idx="8">
                  <c:v>11.0</c:v>
                </c:pt>
                <c:pt idx="9">
                  <c:v>16.0</c:v>
                </c:pt>
                <c:pt idx="10">
                  <c:v>6.0</c:v>
                </c:pt>
                <c:pt idx="11">
                  <c:v>7.0</c:v>
                </c:pt>
              </c:numCache>
            </c:numRef>
          </c:val>
        </c:ser>
        <c:ser>
          <c:idx val="2"/>
          <c:order val="2"/>
          <c:tx>
            <c:strRef>
              <c:f>Sheet7!$A$7</c:f>
              <c:strCache>
                <c:ptCount val="1"/>
                <c:pt idx="0">
                  <c:v>Mouse Sighting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Sheet7!$B$7:$M$7</c:f>
              <c:numCache>
                <c:formatCode>General</c:formatCode>
                <c:ptCount val="12"/>
                <c:pt idx="2">
                  <c:v>2.0</c:v>
                </c:pt>
                <c:pt idx="3">
                  <c:v>7.0</c:v>
                </c:pt>
                <c:pt idx="4">
                  <c:v>2.0</c:v>
                </c:pt>
                <c:pt idx="5">
                  <c:v>3.0</c:v>
                </c:pt>
                <c:pt idx="6">
                  <c:v>3.0</c:v>
                </c:pt>
                <c:pt idx="7">
                  <c:v>4.0</c:v>
                </c:pt>
                <c:pt idx="8">
                  <c:v>6.0</c:v>
                </c:pt>
                <c:pt idx="9">
                  <c:v>5.0</c:v>
                </c:pt>
                <c:pt idx="10">
                  <c:v>10.0</c:v>
                </c:pt>
                <c:pt idx="11">
                  <c:v>6.0</c:v>
                </c:pt>
              </c:numCache>
            </c:numRef>
          </c:val>
        </c:ser>
        <c:ser>
          <c:idx val="3"/>
          <c:order val="3"/>
          <c:tx>
            <c:strRef>
              <c:f>Sheet7!$A$8</c:f>
              <c:strCache>
                <c:ptCount val="1"/>
                <c:pt idx="0">
                  <c:v>Rat Sighting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4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Sheet7!$B$8:$M$8</c:f>
              <c:numCache>
                <c:formatCode>General</c:formatCode>
                <c:ptCount val="12"/>
                <c:pt idx="0">
                  <c:v>5.0</c:v>
                </c:pt>
                <c:pt idx="1">
                  <c:v>7.0</c:v>
                </c:pt>
                <c:pt idx="2">
                  <c:v>16.0</c:v>
                </c:pt>
                <c:pt idx="3">
                  <c:v>32.0</c:v>
                </c:pt>
                <c:pt idx="4">
                  <c:v>45.0</c:v>
                </c:pt>
                <c:pt idx="5">
                  <c:v>72.0</c:v>
                </c:pt>
                <c:pt idx="6">
                  <c:v>28.0</c:v>
                </c:pt>
                <c:pt idx="7">
                  <c:v>33.0</c:v>
                </c:pt>
                <c:pt idx="8">
                  <c:v>45.0</c:v>
                </c:pt>
                <c:pt idx="9">
                  <c:v>44.0</c:v>
                </c:pt>
                <c:pt idx="10">
                  <c:v>44.0</c:v>
                </c:pt>
                <c:pt idx="11">
                  <c:v>35.0</c:v>
                </c:pt>
              </c:numCache>
            </c:numRef>
          </c:val>
        </c:ser>
        <c:ser>
          <c:idx val="4"/>
          <c:order val="4"/>
          <c:tx>
            <c:strRef>
              <c:f>Sheet7!$A$9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5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Sheet7!$B$9:$M$9</c:f>
              <c:numCache>
                <c:formatCode>General</c:formatCode>
                <c:ptCount val="12"/>
                <c:pt idx="0">
                  <c:v>1.0</c:v>
                </c:pt>
                <c:pt idx="2">
                  <c:v>2.0</c:v>
                </c:pt>
                <c:pt idx="3">
                  <c:v>6.0</c:v>
                </c:pt>
                <c:pt idx="4">
                  <c:v>2.0</c:v>
                </c:pt>
                <c:pt idx="5">
                  <c:v>6.0</c:v>
                </c:pt>
                <c:pt idx="6">
                  <c:v>2.0</c:v>
                </c:pt>
                <c:pt idx="7">
                  <c:v>6.0</c:v>
                </c:pt>
                <c:pt idx="9">
                  <c:v>4.0</c:v>
                </c:pt>
                <c:pt idx="10">
                  <c:v>6.0</c:v>
                </c:pt>
                <c:pt idx="11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2497776"/>
        <c:axId val="2122494352"/>
      </c:barChart>
      <c:dateAx>
        <c:axId val="2122497776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94352"/>
        <c:crosses val="autoZero"/>
        <c:auto val="1"/>
        <c:lblOffset val="100"/>
        <c:baseTimeUnit val="months"/>
      </c:dateAx>
      <c:valAx>
        <c:axId val="2122494352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9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709766341529"/>
          <c:y val="0.102721054814888"/>
          <c:w val="0.757141307677038"/>
          <c:h val="0.1635423869555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dirty="0"/>
              <a:t>2015(until Nov) Rodent Complains </a:t>
            </a:r>
          </a:p>
        </c:rich>
      </c:tx>
      <c:layout>
        <c:manualLayout>
          <c:xMode val="edge"/>
          <c:yMode val="edge"/>
          <c:x val="0.179434251402056"/>
          <c:y val="0.02709153162878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382936709587"/>
          <c:y val="0.137920406765614"/>
          <c:w val="0.869114574963844"/>
          <c:h val="0.7132379078279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Sheet8!$A$5</c:f>
              <c:strCache>
                <c:ptCount val="1"/>
                <c:pt idx="0">
                  <c:v>Rodent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Sheet8!$B$5:$L$5</c:f>
              <c:numCache>
                <c:formatCode>General</c:formatCode>
                <c:ptCount val="11"/>
                <c:pt idx="0">
                  <c:v>30.0</c:v>
                </c:pt>
                <c:pt idx="1">
                  <c:v>25.0</c:v>
                </c:pt>
                <c:pt idx="2">
                  <c:v>38.0</c:v>
                </c:pt>
                <c:pt idx="3">
                  <c:v>41.0</c:v>
                </c:pt>
                <c:pt idx="4">
                  <c:v>55.0</c:v>
                </c:pt>
                <c:pt idx="5">
                  <c:v>40.0</c:v>
                </c:pt>
                <c:pt idx="6">
                  <c:v>82.0</c:v>
                </c:pt>
                <c:pt idx="7">
                  <c:v>47.0</c:v>
                </c:pt>
                <c:pt idx="8">
                  <c:v>58.0</c:v>
                </c:pt>
                <c:pt idx="9">
                  <c:v>61.0</c:v>
                </c:pt>
                <c:pt idx="10">
                  <c:v>31.0</c:v>
                </c:pt>
              </c:numCache>
            </c:numRef>
          </c:val>
        </c:ser>
        <c:ser>
          <c:idx val="1"/>
          <c:order val="1"/>
          <c:tx>
            <c:strRef>
              <c:f>Sheet8!$A$6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Sheet8!$B$6:$L$6</c:f>
              <c:numCache>
                <c:formatCode>General</c:formatCode>
                <c:ptCount val="11"/>
                <c:pt idx="0">
                  <c:v>6.0</c:v>
                </c:pt>
                <c:pt idx="1">
                  <c:v>6.0</c:v>
                </c:pt>
                <c:pt idx="2">
                  <c:v>6.0</c:v>
                </c:pt>
                <c:pt idx="3">
                  <c:v>11.0</c:v>
                </c:pt>
                <c:pt idx="4">
                  <c:v>7.0</c:v>
                </c:pt>
                <c:pt idx="5">
                  <c:v>9.0</c:v>
                </c:pt>
                <c:pt idx="6">
                  <c:v>11.0</c:v>
                </c:pt>
                <c:pt idx="7">
                  <c:v>9.0</c:v>
                </c:pt>
                <c:pt idx="8">
                  <c:v>9.0</c:v>
                </c:pt>
                <c:pt idx="9">
                  <c:v>11.0</c:v>
                </c:pt>
                <c:pt idx="10">
                  <c:v>8.0</c:v>
                </c:pt>
              </c:numCache>
            </c:numRef>
          </c:val>
        </c:ser>
        <c:ser>
          <c:idx val="2"/>
          <c:order val="2"/>
          <c:tx>
            <c:strRef>
              <c:f>Sheet8!$A$7</c:f>
              <c:strCache>
                <c:ptCount val="1"/>
                <c:pt idx="0">
                  <c:v>Mouse Sighting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Sheet8!$B$7:$L$7</c:f>
              <c:numCache>
                <c:formatCode>General</c:formatCode>
                <c:ptCount val="11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5.0</c:v>
                </c:pt>
                <c:pt idx="6">
                  <c:v>17.0</c:v>
                </c:pt>
                <c:pt idx="7">
                  <c:v>6.0</c:v>
                </c:pt>
                <c:pt idx="8">
                  <c:v>11.0</c:v>
                </c:pt>
                <c:pt idx="9">
                  <c:v>10.0</c:v>
                </c:pt>
                <c:pt idx="10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Sheet8!$A$8</c:f>
              <c:strCache>
                <c:ptCount val="1"/>
                <c:pt idx="0">
                  <c:v>Rat Sighting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4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Sheet8!$B$8:$L$8</c:f>
              <c:numCache>
                <c:formatCode>General</c:formatCode>
                <c:ptCount val="11"/>
                <c:pt idx="0">
                  <c:v>21.0</c:v>
                </c:pt>
                <c:pt idx="1">
                  <c:v>16.0</c:v>
                </c:pt>
                <c:pt idx="2">
                  <c:v>25.0</c:v>
                </c:pt>
                <c:pt idx="3">
                  <c:v>24.0</c:v>
                </c:pt>
                <c:pt idx="4">
                  <c:v>40.0</c:v>
                </c:pt>
                <c:pt idx="5">
                  <c:v>25.0</c:v>
                </c:pt>
                <c:pt idx="6">
                  <c:v>51.0</c:v>
                </c:pt>
                <c:pt idx="7">
                  <c:v>27.0</c:v>
                </c:pt>
                <c:pt idx="8">
                  <c:v>34.0</c:v>
                </c:pt>
                <c:pt idx="9">
                  <c:v>35.0</c:v>
                </c:pt>
                <c:pt idx="10">
                  <c:v>22.0</c:v>
                </c:pt>
              </c:numCache>
            </c:numRef>
          </c:val>
        </c:ser>
        <c:ser>
          <c:idx val="4"/>
          <c:order val="4"/>
          <c:tx>
            <c:strRef>
              <c:f>Sheet8!$A$9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5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Sheet8!$B$9:$L$9</c:f>
              <c:numCache>
                <c:formatCode>General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4.0</c:v>
                </c:pt>
                <c:pt idx="3">
                  <c:v>4.0</c:v>
                </c:pt>
                <c:pt idx="4">
                  <c:v>4.0</c:v>
                </c:pt>
                <c:pt idx="5">
                  <c:v>1.0</c:v>
                </c:pt>
                <c:pt idx="6">
                  <c:v>3.0</c:v>
                </c:pt>
                <c:pt idx="7">
                  <c:v>5.0</c:v>
                </c:pt>
                <c:pt idx="8">
                  <c:v>4.0</c:v>
                </c:pt>
                <c:pt idx="9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19499920"/>
        <c:axId val="2119496496"/>
      </c:barChart>
      <c:dateAx>
        <c:axId val="2119499920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496496"/>
        <c:crosses val="autoZero"/>
        <c:auto val="1"/>
        <c:lblOffset val="100"/>
        <c:baseTimeUnit val="months"/>
      </c:dateAx>
      <c:valAx>
        <c:axId val="2119496496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49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668721540762762"/>
          <c:y val="0.12387203445574"/>
          <c:w val="0.58118789471945"/>
          <c:h val="0.1783899181119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002124734408"/>
          <c:y val="0.0145631067961165"/>
          <c:w val="0.940525184351956"/>
          <c:h val="0.8576012919501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Sheet2!$C$1:$C$11</c:f>
              <c:strCache>
                <c:ptCount val="11"/>
                <c:pt idx="0">
                  <c:v>131 BROOME STREET</c:v>
                </c:pt>
                <c:pt idx="1">
                  <c:v>174 ORCHARD STREET</c:v>
                </c:pt>
                <c:pt idx="2">
                  <c:v>415 EAST 9 STREET</c:v>
                </c:pt>
                <c:pt idx="3">
                  <c:v>633 EAST 13 STREET</c:v>
                </c:pt>
                <c:pt idx="4">
                  <c:v>9 HENRY STREET</c:v>
                </c:pt>
                <c:pt idx="5">
                  <c:v>330 EAST 9 STREET</c:v>
                </c:pt>
                <c:pt idx="6">
                  <c:v>135 ELDRIDGE STREET</c:v>
                </c:pt>
                <c:pt idx="7">
                  <c:v>209 AVENUE B</c:v>
                </c:pt>
                <c:pt idx="8">
                  <c:v>106 RIVINGTON STREET</c:v>
                </c:pt>
                <c:pt idx="9">
                  <c:v>285 EAST 3 STREET</c:v>
                </c:pt>
                <c:pt idx="10">
                  <c:v>417 EAST 9 STREET</c:v>
                </c:pt>
              </c:strCache>
            </c:strRef>
          </c:cat>
          <c:val>
            <c:numRef>
              <c:f>Sheet2!$D$1:$D$11</c:f>
              <c:numCache>
                <c:formatCode>General</c:formatCode>
                <c:ptCount val="11"/>
                <c:pt idx="0">
                  <c:v>19.0</c:v>
                </c:pt>
                <c:pt idx="1">
                  <c:v>16.0</c:v>
                </c:pt>
                <c:pt idx="2">
                  <c:v>14.0</c:v>
                </c:pt>
                <c:pt idx="3">
                  <c:v>13.0</c:v>
                </c:pt>
                <c:pt idx="4">
                  <c:v>12.0</c:v>
                </c:pt>
                <c:pt idx="5">
                  <c:v>12.0</c:v>
                </c:pt>
                <c:pt idx="6">
                  <c:v>11.0</c:v>
                </c:pt>
                <c:pt idx="7">
                  <c:v>10.0</c:v>
                </c:pt>
                <c:pt idx="8">
                  <c:v>9.0</c:v>
                </c:pt>
                <c:pt idx="9">
                  <c:v>9.0</c:v>
                </c:pt>
                <c:pt idx="10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2145776"/>
        <c:axId val="2122149056"/>
      </c:barChart>
      <c:catAx>
        <c:axId val="212214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149056"/>
        <c:crosses val="autoZero"/>
        <c:auto val="1"/>
        <c:lblAlgn val="ctr"/>
        <c:lblOffset val="100"/>
        <c:noMultiLvlLbl val="0"/>
      </c:catAx>
      <c:valAx>
        <c:axId val="212214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14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Sheet9!$A$4:$A$14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Shifted</c:v>
                </c:pt>
                <c:pt idx="9">
                  <c:v>Rough, Pitted or Cracked Roads</c:v>
                </c:pt>
                <c:pt idx="10">
                  <c:v>Unsafe Worksite</c:v>
                </c:pt>
              </c:strCache>
            </c:strRef>
          </c:cat>
          <c:val>
            <c:numRef>
              <c:f>Sheet9!$B$4:$B$14</c:f>
              <c:numCache>
                <c:formatCode>General</c:formatCode>
                <c:ptCount val="11"/>
                <c:pt idx="0">
                  <c:v>21.0</c:v>
                </c:pt>
                <c:pt idx="1">
                  <c:v>76.0</c:v>
                </c:pt>
                <c:pt idx="2">
                  <c:v>1.0</c:v>
                </c:pt>
                <c:pt idx="3">
                  <c:v>21.0</c:v>
                </c:pt>
                <c:pt idx="4">
                  <c:v>31.0</c:v>
                </c:pt>
                <c:pt idx="5">
                  <c:v>1.0</c:v>
                </c:pt>
                <c:pt idx="6">
                  <c:v>7.0</c:v>
                </c:pt>
                <c:pt idx="7">
                  <c:v>10.0</c:v>
                </c:pt>
                <c:pt idx="8">
                  <c:v>6.0</c:v>
                </c:pt>
                <c:pt idx="9">
                  <c:v>17.0</c:v>
                </c:pt>
                <c:pt idx="10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226864"/>
        <c:axId val="2122230240"/>
      </c:barChart>
      <c:catAx>
        <c:axId val="212222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30240"/>
        <c:crosses val="autoZero"/>
        <c:auto val="1"/>
        <c:lblAlgn val="ctr"/>
        <c:lblOffset val="100"/>
        <c:noMultiLvlLbl val="0"/>
      </c:catAx>
      <c:valAx>
        <c:axId val="21222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2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</a:t>
            </a:r>
            <a:r>
              <a:rPr lang="en-US" baseline="0"/>
              <a:t> Spring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Sheet7!$A$4:$A$15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Open</c:v>
                </c:pt>
                <c:pt idx="9">
                  <c:v>Plate Condition - Shifted</c:v>
                </c:pt>
                <c:pt idx="10">
                  <c:v>Rough, Pitted or Cracked Roads</c:v>
                </c:pt>
                <c:pt idx="11">
                  <c:v>Unsafe Worksite</c:v>
                </c:pt>
              </c:strCache>
            </c:strRef>
          </c:cat>
          <c:val>
            <c:numRef>
              <c:f>Sheet7!$B$4:$B$15</c:f>
              <c:numCache>
                <c:formatCode>General</c:formatCode>
                <c:ptCount val="12"/>
                <c:pt idx="0">
                  <c:v>14.0</c:v>
                </c:pt>
                <c:pt idx="1">
                  <c:v>24.0</c:v>
                </c:pt>
                <c:pt idx="2">
                  <c:v>1.0</c:v>
                </c:pt>
                <c:pt idx="3">
                  <c:v>38.0</c:v>
                </c:pt>
                <c:pt idx="4">
                  <c:v>19.0</c:v>
                </c:pt>
                <c:pt idx="5">
                  <c:v>2.0</c:v>
                </c:pt>
                <c:pt idx="6">
                  <c:v>4.0</c:v>
                </c:pt>
                <c:pt idx="7">
                  <c:v>23.0</c:v>
                </c:pt>
                <c:pt idx="8">
                  <c:v>1.0</c:v>
                </c:pt>
                <c:pt idx="9">
                  <c:v>7.0</c:v>
                </c:pt>
                <c:pt idx="10">
                  <c:v>16.0</c:v>
                </c:pt>
                <c:pt idx="1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269424"/>
        <c:axId val="2122272800"/>
      </c:barChart>
      <c:catAx>
        <c:axId val="212226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72800"/>
        <c:crosses val="autoZero"/>
        <c:auto val="1"/>
        <c:lblAlgn val="ctr"/>
        <c:lblOffset val="100"/>
        <c:noMultiLvlLbl val="0"/>
      </c:catAx>
      <c:valAx>
        <c:axId val="212227280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6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280460052085"/>
          <c:y val="0.0578778135048231"/>
          <c:w val="0.92066607395331"/>
          <c:h val="0.68014532749322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Sheet2!$A$4:$A$13</c:f>
              <c:strCache>
                <c:ptCount val="10"/>
                <c:pt idx="0">
                  <c:v>Broken Muni Meter</c:v>
                </c:pt>
                <c:pt idx="1">
                  <c:v>Illegal Parking</c:v>
                </c:pt>
                <c:pt idx="2">
                  <c:v>Noise</c:v>
                </c:pt>
                <c:pt idx="3">
                  <c:v>Noise - Commercial</c:v>
                </c:pt>
                <c:pt idx="4">
                  <c:v>Noise - Street/Sidewalk</c:v>
                </c:pt>
                <c:pt idx="5">
                  <c:v>PLUMBING</c:v>
                </c:pt>
                <c:pt idx="6">
                  <c:v>Street Condition</c:v>
                </c:pt>
                <c:pt idx="7">
                  <c:v>Taxi Complaint</c:v>
                </c:pt>
                <c:pt idx="8">
                  <c:v>UNSANITARY CONDITION</c:v>
                </c:pt>
                <c:pt idx="9">
                  <c:v>Water System</c:v>
                </c:pt>
              </c:strCache>
            </c:strRef>
          </c:cat>
          <c:val>
            <c:numRef>
              <c:f>Sheet2!$B$4:$B$13</c:f>
              <c:numCache>
                <c:formatCode>General</c:formatCode>
                <c:ptCount val="10"/>
                <c:pt idx="0">
                  <c:v>1246.0</c:v>
                </c:pt>
                <c:pt idx="1">
                  <c:v>908.0</c:v>
                </c:pt>
                <c:pt idx="2">
                  <c:v>1588.0</c:v>
                </c:pt>
                <c:pt idx="3">
                  <c:v>1995.0</c:v>
                </c:pt>
                <c:pt idx="4">
                  <c:v>1273.0</c:v>
                </c:pt>
                <c:pt idx="5">
                  <c:v>887.0</c:v>
                </c:pt>
                <c:pt idx="6">
                  <c:v>1069.0</c:v>
                </c:pt>
                <c:pt idx="7">
                  <c:v>860.0</c:v>
                </c:pt>
                <c:pt idx="8">
                  <c:v>751.0</c:v>
                </c:pt>
                <c:pt idx="9">
                  <c:v>1154.0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27"/>
        <c:axId val="2123875568"/>
        <c:axId val="2123878928"/>
      </c:barChart>
      <c:catAx>
        <c:axId val="212387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78928"/>
        <c:crosses val="autoZero"/>
        <c:auto val="1"/>
        <c:lblAlgn val="ctr"/>
        <c:lblOffset val="100"/>
        <c:noMultiLvlLbl val="0"/>
      </c:catAx>
      <c:valAx>
        <c:axId val="2123878928"/>
        <c:scaling>
          <c:orientation val="minMax"/>
          <c:max val="45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875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</a:t>
            </a:r>
            <a:r>
              <a:rPr lang="en-US" baseline="0"/>
              <a:t> Winter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Sheet5!$A$4:$A$14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Shifted</c:v>
                </c:pt>
                <c:pt idx="9">
                  <c:v>Rough, Pitted or Cracked Roads</c:v>
                </c:pt>
                <c:pt idx="10">
                  <c:v>Unsafe Worksite</c:v>
                </c:pt>
              </c:strCache>
            </c:strRef>
          </c:cat>
          <c:val>
            <c:numRef>
              <c:f>Sheet5!$B$4:$B$14</c:f>
              <c:numCache>
                <c:formatCode>General</c:formatCode>
                <c:ptCount val="11"/>
                <c:pt idx="0">
                  <c:v>11.0</c:v>
                </c:pt>
                <c:pt idx="1">
                  <c:v>12.0</c:v>
                </c:pt>
                <c:pt idx="2">
                  <c:v>2.0</c:v>
                </c:pt>
                <c:pt idx="3">
                  <c:v>12.0</c:v>
                </c:pt>
                <c:pt idx="4">
                  <c:v>7.0</c:v>
                </c:pt>
                <c:pt idx="5">
                  <c:v>1.0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8.0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734992"/>
        <c:axId val="2123731584"/>
      </c:barChart>
      <c:catAx>
        <c:axId val="212373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31584"/>
        <c:crosses val="autoZero"/>
        <c:auto val="1"/>
        <c:lblAlgn val="ctr"/>
        <c:lblOffset val="100"/>
        <c:noMultiLvlLbl val="0"/>
      </c:catAx>
      <c:valAx>
        <c:axId val="212373158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3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Sheet11!$A$4:$A$13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Sheet11!$B$4:$B$13</c:f>
              <c:numCache>
                <c:formatCode>General</c:formatCode>
                <c:ptCount val="10"/>
                <c:pt idx="0">
                  <c:v>16.0</c:v>
                </c:pt>
                <c:pt idx="1">
                  <c:v>12.0</c:v>
                </c:pt>
                <c:pt idx="2">
                  <c:v>37.0</c:v>
                </c:pt>
                <c:pt idx="3">
                  <c:v>11.0</c:v>
                </c:pt>
                <c:pt idx="4">
                  <c:v>1.0</c:v>
                </c:pt>
                <c:pt idx="5">
                  <c:v>2.0</c:v>
                </c:pt>
                <c:pt idx="6">
                  <c:v>7.0</c:v>
                </c:pt>
                <c:pt idx="7">
                  <c:v>4.0</c:v>
                </c:pt>
                <c:pt idx="8">
                  <c:v>12.0</c:v>
                </c:pt>
                <c:pt idx="9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716688"/>
        <c:axId val="2123713280"/>
      </c:barChart>
      <c:catAx>
        <c:axId val="212371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13280"/>
        <c:crosses val="autoZero"/>
        <c:auto val="1"/>
        <c:lblAlgn val="ctr"/>
        <c:lblOffset val="100"/>
        <c:noMultiLvlLbl val="0"/>
      </c:catAx>
      <c:valAx>
        <c:axId val="212371328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71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Sheet12!$A$4:$A$13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Open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Sheet12!$B$4:$B$13</c:f>
              <c:numCache>
                <c:formatCode>General</c:formatCode>
                <c:ptCount val="10"/>
                <c:pt idx="0">
                  <c:v>8.0</c:v>
                </c:pt>
                <c:pt idx="1">
                  <c:v>14.0</c:v>
                </c:pt>
                <c:pt idx="2">
                  <c:v>74.0</c:v>
                </c:pt>
                <c:pt idx="3">
                  <c:v>17.0</c:v>
                </c:pt>
                <c:pt idx="4">
                  <c:v>1.0</c:v>
                </c:pt>
                <c:pt idx="5">
                  <c:v>23.0</c:v>
                </c:pt>
                <c:pt idx="6">
                  <c:v>1.0</c:v>
                </c:pt>
                <c:pt idx="7">
                  <c:v>9.0</c:v>
                </c:pt>
                <c:pt idx="8">
                  <c:v>5.0</c:v>
                </c:pt>
                <c:pt idx="9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636880"/>
        <c:axId val="2121640240"/>
      </c:barChart>
      <c:catAx>
        <c:axId val="21216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40240"/>
        <c:crosses val="autoZero"/>
        <c:auto val="1"/>
        <c:lblAlgn val="ctr"/>
        <c:lblOffset val="100"/>
        <c:noMultiLvlLbl val="0"/>
      </c:catAx>
      <c:valAx>
        <c:axId val="212164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3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Sheet13!$A$4:$A$13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Defacement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Sheet13!$B$4:$B$13</c:f>
              <c:numCache>
                <c:formatCode>General</c:formatCode>
                <c:ptCount val="10"/>
                <c:pt idx="0">
                  <c:v>10.0</c:v>
                </c:pt>
                <c:pt idx="1">
                  <c:v>28.0</c:v>
                </c:pt>
                <c:pt idx="2">
                  <c:v>1.0</c:v>
                </c:pt>
                <c:pt idx="3">
                  <c:v>45.0</c:v>
                </c:pt>
                <c:pt idx="4">
                  <c:v>14.0</c:v>
                </c:pt>
                <c:pt idx="5">
                  <c:v>1.0</c:v>
                </c:pt>
                <c:pt idx="6">
                  <c:v>4.0</c:v>
                </c:pt>
                <c:pt idx="7">
                  <c:v>6.0</c:v>
                </c:pt>
                <c:pt idx="8">
                  <c:v>13.0</c:v>
                </c:pt>
                <c:pt idx="9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535552"/>
        <c:axId val="2122721952"/>
      </c:barChart>
      <c:catAx>
        <c:axId val="21225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721952"/>
        <c:crosses val="autoZero"/>
        <c:auto val="1"/>
        <c:lblAlgn val="ctr"/>
        <c:lblOffset val="100"/>
        <c:noMultiLvlLbl val="0"/>
      </c:catAx>
      <c:valAx>
        <c:axId val="2122721952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53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Sheet14!$A$4:$A$12</c:f>
              <c:strCache>
                <c:ptCount val="9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Shifted</c:v>
                </c:pt>
                <c:pt idx="7">
                  <c:v>Rough, Pitted or Cracked Roads</c:v>
                </c:pt>
                <c:pt idx="8">
                  <c:v>Unsafe Worksite</c:v>
                </c:pt>
              </c:strCache>
            </c:strRef>
          </c:cat>
          <c:val>
            <c:numRef>
              <c:f>Sheet14!$B$4:$B$12</c:f>
              <c:numCache>
                <c:formatCode>General</c:formatCode>
                <c:ptCount val="9"/>
                <c:pt idx="0">
                  <c:v>13.0</c:v>
                </c:pt>
                <c:pt idx="1">
                  <c:v>100.0</c:v>
                </c:pt>
                <c:pt idx="2">
                  <c:v>21.0</c:v>
                </c:pt>
                <c:pt idx="3">
                  <c:v>18.0</c:v>
                </c:pt>
                <c:pt idx="4">
                  <c:v>3.0</c:v>
                </c:pt>
                <c:pt idx="5">
                  <c:v>5.0</c:v>
                </c:pt>
                <c:pt idx="6">
                  <c:v>5.0</c:v>
                </c:pt>
                <c:pt idx="7">
                  <c:v>25.0</c:v>
                </c:pt>
                <c:pt idx="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447984"/>
        <c:axId val="2122444576"/>
      </c:barChart>
      <c:catAx>
        <c:axId val="212244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44576"/>
        <c:crosses val="autoZero"/>
        <c:auto val="1"/>
        <c:lblAlgn val="ctr"/>
        <c:lblOffset val="100"/>
        <c:noMultiLvlLbl val="0"/>
      </c:catAx>
      <c:valAx>
        <c:axId val="212244457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4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62510936133"/>
          <c:y val="0.130046296296296"/>
          <c:w val="0.826152668416448"/>
          <c:h val="0.4174741178186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Sheet15!$A$4:$A$11</c:f>
              <c:strCache>
                <c:ptCount val="8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Shifted</c:v>
                </c:pt>
                <c:pt idx="7">
                  <c:v>Rough, Pitted or Cracked Roads</c:v>
                </c:pt>
              </c:strCache>
            </c:strRef>
          </c:cat>
          <c:val>
            <c:numRef>
              <c:f>Sheet15!$B$4:$B$11</c:f>
              <c:numCache>
                <c:formatCode>General</c:formatCode>
                <c:ptCount val="8"/>
                <c:pt idx="0">
                  <c:v>10.0</c:v>
                </c:pt>
                <c:pt idx="1">
                  <c:v>24.0</c:v>
                </c:pt>
                <c:pt idx="2">
                  <c:v>23.0</c:v>
                </c:pt>
                <c:pt idx="3">
                  <c:v>21.0</c:v>
                </c:pt>
                <c:pt idx="4">
                  <c:v>4.0</c:v>
                </c:pt>
                <c:pt idx="5">
                  <c:v>16.0</c:v>
                </c:pt>
                <c:pt idx="6">
                  <c:v>5.0</c:v>
                </c:pt>
                <c:pt idx="7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406064"/>
        <c:axId val="2122402672"/>
      </c:barChart>
      <c:catAx>
        <c:axId val="212240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02672"/>
        <c:crosses val="autoZero"/>
        <c:auto val="1"/>
        <c:lblAlgn val="ctr"/>
        <c:lblOffset val="100"/>
        <c:noMultiLvlLbl val="0"/>
      </c:catAx>
      <c:valAx>
        <c:axId val="2122402672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0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Sheet16!$A$4:$A$14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Anti-Skid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</c:strCache>
            </c:strRef>
          </c:cat>
          <c:val>
            <c:numRef>
              <c:f>Sheet16!$B$4:$B$14</c:f>
              <c:numCache>
                <c:formatCode>General</c:formatCode>
                <c:ptCount val="11"/>
                <c:pt idx="0">
                  <c:v>12.0</c:v>
                </c:pt>
                <c:pt idx="1">
                  <c:v>17.0</c:v>
                </c:pt>
                <c:pt idx="2">
                  <c:v>20.0</c:v>
                </c:pt>
                <c:pt idx="3">
                  <c:v>24.0</c:v>
                </c:pt>
                <c:pt idx="4">
                  <c:v>1.0</c:v>
                </c:pt>
                <c:pt idx="5">
                  <c:v>1.0</c:v>
                </c:pt>
                <c:pt idx="6">
                  <c:v>5.0</c:v>
                </c:pt>
                <c:pt idx="7">
                  <c:v>1.0</c:v>
                </c:pt>
                <c:pt idx="8">
                  <c:v>6.0</c:v>
                </c:pt>
                <c:pt idx="9">
                  <c:v>6.0</c:v>
                </c:pt>
                <c:pt idx="10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345616"/>
        <c:axId val="2122342208"/>
      </c:barChart>
      <c:catAx>
        <c:axId val="212234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342208"/>
        <c:crosses val="autoZero"/>
        <c:auto val="1"/>
        <c:lblAlgn val="ctr"/>
        <c:lblOffset val="100"/>
        <c:noMultiLvlLbl val="0"/>
      </c:catAx>
      <c:valAx>
        <c:axId val="2122342208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34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444663167104"/>
          <c:y val="0.0308915842344219"/>
          <c:w val="0.81399978127734"/>
          <c:h val="0.6017958897199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Sheet17!$A$4:$A$13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Rough, Pitted or Cracked Roads</c:v>
                </c:pt>
              </c:strCache>
            </c:strRef>
          </c:cat>
          <c:val>
            <c:numRef>
              <c:f>Sheet17!$B$4:$B$13</c:f>
              <c:numCache>
                <c:formatCode>General</c:formatCode>
                <c:ptCount val="10"/>
                <c:pt idx="0">
                  <c:v>15.0</c:v>
                </c:pt>
                <c:pt idx="1">
                  <c:v>24.0</c:v>
                </c:pt>
                <c:pt idx="2">
                  <c:v>40.0</c:v>
                </c:pt>
                <c:pt idx="3">
                  <c:v>12.0</c:v>
                </c:pt>
                <c:pt idx="4">
                  <c:v>1.0</c:v>
                </c:pt>
                <c:pt idx="5">
                  <c:v>8.0</c:v>
                </c:pt>
                <c:pt idx="6">
                  <c:v>11.0</c:v>
                </c:pt>
                <c:pt idx="7">
                  <c:v>1.0</c:v>
                </c:pt>
                <c:pt idx="8">
                  <c:v>4.0</c:v>
                </c:pt>
                <c:pt idx="9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688896"/>
        <c:axId val="2121692256"/>
      </c:barChart>
      <c:catAx>
        <c:axId val="212168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92256"/>
        <c:crosses val="autoZero"/>
        <c:auto val="1"/>
        <c:lblAlgn val="ctr"/>
        <c:lblOffset val="100"/>
        <c:noMultiLvlLbl val="0"/>
      </c:catAx>
      <c:valAx>
        <c:axId val="212169225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8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2014 </a:t>
            </a:r>
            <a:r>
              <a:rPr lang="en-US" dirty="0"/>
              <a:t>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975284339458"/>
          <c:y val="0.128384620446121"/>
          <c:w val="0.809580489938758"/>
          <c:h val="0.6017958897199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Sheet18!$A$4:$A$14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</c:strCache>
            </c:strRef>
          </c:cat>
          <c:val>
            <c:numRef>
              <c:f>Sheet18!$B$4:$B$14</c:f>
              <c:numCache>
                <c:formatCode>General</c:formatCode>
                <c:ptCount val="11"/>
                <c:pt idx="0">
                  <c:v>12.0</c:v>
                </c:pt>
                <c:pt idx="1">
                  <c:v>83.0</c:v>
                </c:pt>
                <c:pt idx="2">
                  <c:v>25.0</c:v>
                </c:pt>
                <c:pt idx="3">
                  <c:v>9.0</c:v>
                </c:pt>
                <c:pt idx="4">
                  <c:v>1.0</c:v>
                </c:pt>
                <c:pt idx="5">
                  <c:v>7.0</c:v>
                </c:pt>
                <c:pt idx="6">
                  <c:v>2.0</c:v>
                </c:pt>
                <c:pt idx="7">
                  <c:v>1.0</c:v>
                </c:pt>
                <c:pt idx="8">
                  <c:v>5.0</c:v>
                </c:pt>
                <c:pt idx="9">
                  <c:v>116.0</c:v>
                </c:pt>
                <c:pt idx="10">
                  <c:v>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614544"/>
        <c:axId val="2121611136"/>
      </c:barChart>
      <c:catAx>
        <c:axId val="212161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11136"/>
        <c:crosses val="autoZero"/>
        <c:auto val="1"/>
        <c:lblAlgn val="ctr"/>
        <c:lblOffset val="100"/>
        <c:noMultiLvlLbl val="0"/>
      </c:catAx>
      <c:valAx>
        <c:axId val="212161113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61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Sheet19!$A$4:$A$14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Dumpster - Construction Waste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Pothole</c:v>
                </c:pt>
                <c:pt idx="9">
                  <c:v>Rough, Pitted or Cracked Roads</c:v>
                </c:pt>
                <c:pt idx="10">
                  <c:v>Wear &amp; Tear</c:v>
                </c:pt>
              </c:strCache>
            </c:strRef>
          </c:cat>
          <c:val>
            <c:numRef>
              <c:f>Sheet19!$B$4:$B$14</c:f>
              <c:numCache>
                <c:formatCode>General</c:formatCode>
                <c:ptCount val="11"/>
                <c:pt idx="0">
                  <c:v>9.0</c:v>
                </c:pt>
                <c:pt idx="1">
                  <c:v>25.0</c:v>
                </c:pt>
                <c:pt idx="2">
                  <c:v>29.56363636363636</c:v>
                </c:pt>
                <c:pt idx="3">
                  <c:v>1.0</c:v>
                </c:pt>
                <c:pt idx="4">
                  <c:v>2.0</c:v>
                </c:pt>
                <c:pt idx="5">
                  <c:v>10.1974025974026</c:v>
                </c:pt>
                <c:pt idx="6">
                  <c:v>15.74675324675324</c:v>
                </c:pt>
                <c:pt idx="7">
                  <c:v>13.38051948051948</c:v>
                </c:pt>
                <c:pt idx="8">
                  <c:v>38.0</c:v>
                </c:pt>
                <c:pt idx="9">
                  <c:v>15.0</c:v>
                </c:pt>
                <c:pt idx="10">
                  <c:v>9.01428571428571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691664"/>
        <c:axId val="2123693440"/>
      </c:barChart>
      <c:catAx>
        <c:axId val="212369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693440"/>
        <c:crosses val="autoZero"/>
        <c:auto val="1"/>
        <c:lblAlgn val="ctr"/>
        <c:lblOffset val="100"/>
        <c:noMultiLvlLbl val="0"/>
      </c:catAx>
      <c:valAx>
        <c:axId val="212369344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69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177825922434"/>
          <c:y val="0.0682540948283876"/>
          <c:w val="0.833034604593067"/>
          <c:h val="0.54498949126191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10"/>
                <c:pt idx="0">
                  <c:v>Broken Muni Meter</c:v>
                </c:pt>
                <c:pt idx="1">
                  <c:v>Graffiti</c:v>
                </c:pt>
                <c:pt idx="2">
                  <c:v>HEAT/HOT WATER</c:v>
                </c:pt>
                <c:pt idx="3">
                  <c:v>HEATING</c:v>
                </c:pt>
                <c:pt idx="4">
                  <c:v>Illegal Parking</c:v>
                </c:pt>
                <c:pt idx="5">
                  <c:v>Noise</c:v>
                </c:pt>
                <c:pt idx="6">
                  <c:v>Noise - Commercial</c:v>
                </c:pt>
                <c:pt idx="7">
                  <c:v>Noise - Street/Sidewalk</c:v>
                </c:pt>
                <c:pt idx="8">
                  <c:v>Plumbing</c:v>
                </c:pt>
                <c:pt idx="9">
                  <c:v>Taxi Complaint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1153.0</c:v>
                </c:pt>
                <c:pt idx="1">
                  <c:v>963.0</c:v>
                </c:pt>
                <c:pt idx="2">
                  <c:v>1799.0</c:v>
                </c:pt>
                <c:pt idx="3">
                  <c:v>2304.0</c:v>
                </c:pt>
                <c:pt idx="4">
                  <c:v>820.0</c:v>
                </c:pt>
                <c:pt idx="5">
                  <c:v>2143.0</c:v>
                </c:pt>
                <c:pt idx="6">
                  <c:v>2868.0</c:v>
                </c:pt>
                <c:pt idx="7">
                  <c:v>976.0</c:v>
                </c:pt>
                <c:pt idx="8">
                  <c:v>838.0</c:v>
                </c:pt>
                <c:pt idx="9">
                  <c:v>831.0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123031232"/>
        <c:axId val="2123034624"/>
      </c:barChart>
      <c:catAx>
        <c:axId val="212303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34624"/>
        <c:crosses val="autoZero"/>
        <c:auto val="1"/>
        <c:lblAlgn val="ctr"/>
        <c:lblOffset val="100"/>
        <c:noMultiLvlLbl val="0"/>
      </c:catAx>
      <c:valAx>
        <c:axId val="2123034624"/>
        <c:scaling>
          <c:orientation val="minMax"/>
          <c:max val="45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3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Sheet20!$A$4:$A$15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Dumpster - Construction Waste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  <c:pt idx="11">
                  <c:v>Wear &amp; Tear</c:v>
                </c:pt>
              </c:strCache>
            </c:strRef>
          </c:cat>
          <c:val>
            <c:numRef>
              <c:f>Sheet20!$B$4:$B$15</c:f>
              <c:numCache>
                <c:formatCode>General</c:formatCode>
                <c:ptCount val="12"/>
                <c:pt idx="0">
                  <c:v>6.0</c:v>
                </c:pt>
                <c:pt idx="1">
                  <c:v>10.0</c:v>
                </c:pt>
                <c:pt idx="2">
                  <c:v>55.0</c:v>
                </c:pt>
                <c:pt idx="3">
                  <c:v>4.0</c:v>
                </c:pt>
                <c:pt idx="4">
                  <c:v>10.0</c:v>
                </c:pt>
                <c:pt idx="5">
                  <c:v>3.0</c:v>
                </c:pt>
                <c:pt idx="6">
                  <c:v>19.0</c:v>
                </c:pt>
                <c:pt idx="7">
                  <c:v>1.0</c:v>
                </c:pt>
                <c:pt idx="8">
                  <c:v>12.0</c:v>
                </c:pt>
                <c:pt idx="9">
                  <c:v>167.0</c:v>
                </c:pt>
                <c:pt idx="10">
                  <c:v>10.0</c:v>
                </c:pt>
                <c:pt idx="1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3642256"/>
        <c:axId val="2123592896"/>
      </c:barChart>
      <c:catAx>
        <c:axId val="212364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592896"/>
        <c:crosses val="autoZero"/>
        <c:auto val="1"/>
        <c:lblAlgn val="ctr"/>
        <c:lblOffset val="100"/>
        <c:noMultiLvlLbl val="0"/>
      </c:catAx>
      <c:valAx>
        <c:axId val="212359289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64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Sheet21!$A$4:$A$15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  <c:pt idx="11">
                  <c:v>Wear &amp; Tear</c:v>
                </c:pt>
              </c:strCache>
            </c:strRef>
          </c:cat>
          <c:val>
            <c:numRef>
              <c:f>Sheet21!$B$4:$B$15</c:f>
              <c:numCache>
                <c:formatCode>General</c:formatCode>
                <c:ptCount val="12"/>
                <c:pt idx="0">
                  <c:v>20.0</c:v>
                </c:pt>
                <c:pt idx="1">
                  <c:v>26.0</c:v>
                </c:pt>
                <c:pt idx="2">
                  <c:v>43.0</c:v>
                </c:pt>
                <c:pt idx="3">
                  <c:v>11.0</c:v>
                </c:pt>
                <c:pt idx="4">
                  <c:v>1.0</c:v>
                </c:pt>
                <c:pt idx="5">
                  <c:v>7.0</c:v>
                </c:pt>
                <c:pt idx="6">
                  <c:v>11.0</c:v>
                </c:pt>
                <c:pt idx="7">
                  <c:v>2.0</c:v>
                </c:pt>
                <c:pt idx="8">
                  <c:v>8.0</c:v>
                </c:pt>
                <c:pt idx="9">
                  <c:v>327.0</c:v>
                </c:pt>
                <c:pt idx="10">
                  <c:v>22.0</c:v>
                </c:pt>
                <c:pt idx="1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930768"/>
        <c:axId val="2125934160"/>
      </c:barChart>
      <c:catAx>
        <c:axId val="212593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934160"/>
        <c:crosses val="autoZero"/>
        <c:auto val="1"/>
        <c:lblAlgn val="ctr"/>
        <c:lblOffset val="100"/>
        <c:noMultiLvlLbl val="0"/>
      </c:catAx>
      <c:valAx>
        <c:axId val="212593416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930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Sheet22!$A$4:$A$17</c:f>
              <c:strCache>
                <c:ptCount val="14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Dumpster - Construction Waste</c:v>
                </c:pt>
                <c:pt idx="5">
                  <c:v>Failed Street Repair</c:v>
                </c:pt>
                <c:pt idx="6">
                  <c:v>Line/Marking - After Repaving</c:v>
                </c:pt>
                <c:pt idx="7">
                  <c:v>Line/Marking - Faded</c:v>
                </c:pt>
                <c:pt idx="8">
                  <c:v>Plate Condition - Noisy</c:v>
                </c:pt>
                <c:pt idx="9">
                  <c:v>Plate Condition - Open</c:v>
                </c:pt>
                <c:pt idx="10">
                  <c:v>Plate Condition - Shifted</c:v>
                </c:pt>
                <c:pt idx="11">
                  <c:v>Pothole</c:v>
                </c:pt>
                <c:pt idx="12">
                  <c:v>Rough, Pitted or Cracked Roads</c:v>
                </c:pt>
                <c:pt idx="13">
                  <c:v>Wear &amp; Tear</c:v>
                </c:pt>
              </c:strCache>
            </c:strRef>
          </c:cat>
          <c:val>
            <c:numRef>
              <c:f>Sheet22!$B$4:$B$17</c:f>
              <c:numCache>
                <c:formatCode>General</c:formatCode>
                <c:ptCount val="14"/>
                <c:pt idx="0">
                  <c:v>31.0</c:v>
                </c:pt>
                <c:pt idx="1">
                  <c:v>65.0</c:v>
                </c:pt>
                <c:pt idx="2">
                  <c:v>1.0</c:v>
                </c:pt>
                <c:pt idx="3">
                  <c:v>21.0</c:v>
                </c:pt>
                <c:pt idx="4">
                  <c:v>1.0</c:v>
                </c:pt>
                <c:pt idx="5">
                  <c:v>11.0</c:v>
                </c:pt>
                <c:pt idx="6">
                  <c:v>3.0</c:v>
                </c:pt>
                <c:pt idx="7">
                  <c:v>9.0</c:v>
                </c:pt>
                <c:pt idx="8">
                  <c:v>4.0</c:v>
                </c:pt>
                <c:pt idx="9">
                  <c:v>3.0</c:v>
                </c:pt>
                <c:pt idx="10">
                  <c:v>3.0</c:v>
                </c:pt>
                <c:pt idx="11">
                  <c:v>191.0</c:v>
                </c:pt>
                <c:pt idx="12">
                  <c:v>12.0</c:v>
                </c:pt>
                <c:pt idx="1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436368"/>
        <c:axId val="2122425040"/>
      </c:barChart>
      <c:catAx>
        <c:axId val="212243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25040"/>
        <c:crosses val="autoZero"/>
        <c:auto val="1"/>
        <c:lblAlgn val="ctr"/>
        <c:lblOffset val="100"/>
        <c:noMultiLvlLbl val="0"/>
      </c:catAx>
      <c:valAx>
        <c:axId val="212242504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36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Sheet23!$A$4:$A$14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Pothole</c:v>
                </c:pt>
                <c:pt idx="9">
                  <c:v>Rough, Pitted or Cracked Roads</c:v>
                </c:pt>
                <c:pt idx="10">
                  <c:v>Wear &amp; Tear</c:v>
                </c:pt>
              </c:strCache>
            </c:strRef>
          </c:cat>
          <c:val>
            <c:numRef>
              <c:f>Sheet23!$B$4:$B$14</c:f>
              <c:numCache>
                <c:formatCode>General</c:formatCode>
                <c:ptCount val="11"/>
                <c:pt idx="0">
                  <c:v>22.0</c:v>
                </c:pt>
                <c:pt idx="1">
                  <c:v>29.0</c:v>
                </c:pt>
                <c:pt idx="2">
                  <c:v>17.0</c:v>
                </c:pt>
                <c:pt idx="3">
                  <c:v>5.0</c:v>
                </c:pt>
                <c:pt idx="4">
                  <c:v>1.0</c:v>
                </c:pt>
                <c:pt idx="5">
                  <c:v>1.0</c:v>
                </c:pt>
                <c:pt idx="6">
                  <c:v>18.0</c:v>
                </c:pt>
                <c:pt idx="7">
                  <c:v>3.0</c:v>
                </c:pt>
                <c:pt idx="8">
                  <c:v>86.0</c:v>
                </c:pt>
                <c:pt idx="9">
                  <c:v>10.0</c:v>
                </c:pt>
                <c:pt idx="10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968208"/>
        <c:axId val="2125971600"/>
      </c:barChart>
      <c:catAx>
        <c:axId val="212596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971600"/>
        <c:crosses val="autoZero"/>
        <c:auto val="1"/>
        <c:lblAlgn val="ctr"/>
        <c:lblOffset val="100"/>
        <c:noMultiLvlLbl val="0"/>
      </c:catAx>
      <c:valAx>
        <c:axId val="212597160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96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 smtClean="0"/>
              <a:t>CB03- Top 10</a:t>
            </a:r>
            <a:r>
              <a:rPr lang="en-US" baseline="0" dirty="0" smtClean="0"/>
              <a:t> </a:t>
            </a:r>
            <a:r>
              <a:rPr lang="en-US" dirty="0" smtClean="0"/>
              <a:t>Noise Complains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037432393793"/>
          <c:y val="0.163811389196452"/>
          <c:w val="0.680006142849165"/>
          <c:h val="0.47754300129959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Sheet2!$A$4:$A$22</c:f>
              <c:strCache>
                <c:ptCount val="19"/>
                <c:pt idx="0">
                  <c:v>Noise: Construction Before/After Hours (NM1)</c:v>
                </c:pt>
                <c:pt idx="1">
                  <c:v>Noise: Jack Hammering (NC2)</c:v>
                </c:pt>
                <c:pt idx="2">
                  <c:v>Noise: Construction Equipment (NC1)</c:v>
                </c:pt>
                <c:pt idx="3">
                  <c:v>Noise, Barking Dog (NR5)</c:v>
                </c:pt>
                <c:pt idx="4">
                  <c:v>Noise: air condition/ventilation equipment (NV1)</c:v>
                </c:pt>
                <c:pt idx="5">
                  <c:v>Noise: Alarms (NR3)</c:v>
                </c:pt>
                <c:pt idx="6">
                  <c:v>Noise, Ice Cream Truck (NR4)</c:v>
                </c:pt>
                <c:pt idx="7">
                  <c:v>Noise: Private Carting Noise (NQ1)</c:v>
                </c:pt>
                <c:pt idx="8">
                  <c:v>Noise:  lawn care equipment (NCL)</c:v>
                </c:pt>
                <c:pt idx="9">
                  <c:v>Noise, Other Animals (NR6)</c:v>
                </c:pt>
                <c:pt idx="10">
                  <c:v>Horn Honking Sign Requested (NR9)</c:v>
                </c:pt>
                <c:pt idx="11">
                  <c:v>Noise: Manufacturing Noise (NK1)</c:v>
                </c:pt>
                <c:pt idx="12">
                  <c:v>Noise: Other Noise Sources (Use Comments) (NZZ)</c:v>
                </c:pt>
                <c:pt idx="13">
                  <c:v>Noise: Loud Music/Nighttime(Mark Date And Time) (NP1)</c:v>
                </c:pt>
                <c:pt idx="14">
                  <c:v>Noise: Air Condition/Ventilation Equip, Residential (NJ1)</c:v>
                </c:pt>
                <c:pt idx="15">
                  <c:v>Noise: Vehicle (NR2)</c:v>
                </c:pt>
                <c:pt idx="16">
                  <c:v>Noise: Air Condition/Ventilation Equip, Commercial (NJ2)</c:v>
                </c:pt>
                <c:pt idx="17">
                  <c:v>Noise: Loud Music/Daytime (Mark Date And Time) (NN1)</c:v>
                </c:pt>
                <c:pt idx="18">
                  <c:v>Noise: Boat(Engine,Music,Etc) (NR10)</c:v>
                </c:pt>
              </c:strCache>
            </c:strRef>
          </c:cat>
          <c:val>
            <c:numRef>
              <c:f>Sheet2!$B$4:$B$22</c:f>
              <c:numCache>
                <c:formatCode>General</c:formatCode>
                <c:ptCount val="19"/>
                <c:pt idx="0">
                  <c:v>47.0</c:v>
                </c:pt>
                <c:pt idx="1">
                  <c:v>47.0</c:v>
                </c:pt>
                <c:pt idx="2">
                  <c:v>47.0</c:v>
                </c:pt>
                <c:pt idx="3">
                  <c:v>47.0</c:v>
                </c:pt>
                <c:pt idx="4">
                  <c:v>46.0</c:v>
                </c:pt>
                <c:pt idx="5">
                  <c:v>45.0</c:v>
                </c:pt>
                <c:pt idx="6">
                  <c:v>34.0</c:v>
                </c:pt>
                <c:pt idx="7">
                  <c:v>28.0</c:v>
                </c:pt>
                <c:pt idx="8">
                  <c:v>19.0</c:v>
                </c:pt>
                <c:pt idx="9">
                  <c:v>11.0</c:v>
                </c:pt>
                <c:pt idx="10">
                  <c:v>11.0</c:v>
                </c:pt>
                <c:pt idx="11">
                  <c:v>10.0</c:v>
                </c:pt>
                <c:pt idx="12">
                  <c:v>5.0</c:v>
                </c:pt>
                <c:pt idx="13">
                  <c:v>4.0</c:v>
                </c:pt>
                <c:pt idx="14">
                  <c:v>3.0</c:v>
                </c:pt>
                <c:pt idx="15">
                  <c:v>2.0</c:v>
                </c:pt>
                <c:pt idx="16">
                  <c:v>2.0</c:v>
                </c:pt>
                <c:pt idx="17">
                  <c:v>1.0</c:v>
                </c:pt>
                <c:pt idx="1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2125032432"/>
        <c:axId val="2125035792"/>
      </c:barChart>
      <c:catAx>
        <c:axId val="212503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035792"/>
        <c:crosses val="autoZero"/>
        <c:auto val="1"/>
        <c:lblAlgn val="ctr"/>
        <c:lblOffset val="100"/>
        <c:noMultiLvlLbl val="0"/>
      </c:catAx>
      <c:valAx>
        <c:axId val="2125035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250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CB 03 Noise Hot Spots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Sheet2!$B$1:$B$10</c:f>
              <c:strCache>
                <c:ptCount val="10"/>
                <c:pt idx="0">
                  <c:v>35 MONTGOMERY STREET</c:v>
                </c:pt>
                <c:pt idx="1">
                  <c:v>56 AVENUE C</c:v>
                </c:pt>
                <c:pt idx="2">
                  <c:v>500 EAST 11 STREET</c:v>
                </c:pt>
                <c:pt idx="3">
                  <c:v>324 GRAND STREET</c:v>
                </c:pt>
                <c:pt idx="4">
                  <c:v>135 ELDRIDGE STREET</c:v>
                </c:pt>
                <c:pt idx="5">
                  <c:v>324 GRAND STREET</c:v>
                </c:pt>
                <c:pt idx="6">
                  <c:v>434 EAST   11 STREET</c:v>
                </c:pt>
                <c:pt idx="7">
                  <c:v>35 MONTGOMERY STREET</c:v>
                </c:pt>
                <c:pt idx="8">
                  <c:v>324 GRAND STREET</c:v>
                </c:pt>
                <c:pt idx="9">
                  <c:v>56 AVENUE C</c:v>
                </c:pt>
              </c:strCache>
            </c:strRef>
          </c:cat>
          <c:val>
            <c:numRef>
              <c:f>Sheet2!$E$1:$E$10</c:f>
              <c:numCache>
                <c:formatCode>General</c:formatCode>
                <c:ptCount val="10"/>
                <c:pt idx="0">
                  <c:v>17.0</c:v>
                </c:pt>
                <c:pt idx="1">
                  <c:v>15.0</c:v>
                </c:pt>
                <c:pt idx="2">
                  <c:v>12.0</c:v>
                </c:pt>
                <c:pt idx="3">
                  <c:v>12.0</c:v>
                </c:pt>
                <c:pt idx="4">
                  <c:v>12.0</c:v>
                </c:pt>
                <c:pt idx="5">
                  <c:v>11.0</c:v>
                </c:pt>
                <c:pt idx="6">
                  <c:v>11.0</c:v>
                </c:pt>
                <c:pt idx="7">
                  <c:v>10.0</c:v>
                </c:pt>
                <c:pt idx="8">
                  <c:v>10.0</c:v>
                </c:pt>
                <c:pt idx="9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091056"/>
        <c:axId val="2125094368"/>
      </c:barChart>
      <c:catAx>
        <c:axId val="212509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094368"/>
        <c:crosses val="autoZero"/>
        <c:auto val="1"/>
        <c:lblAlgn val="ctr"/>
        <c:lblOffset val="100"/>
        <c:noMultiLvlLbl val="0"/>
      </c:catAx>
      <c:valAx>
        <c:axId val="21250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09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CB03 Noise Descreptor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1032180760014"/>
          <c:y val="0.0953243060100711"/>
          <c:w val="0.738967819239986"/>
          <c:h val="0.61064485665192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Sheet2!$D$1:$D$10</c:f>
              <c:strCache>
                <c:ptCount val="10"/>
                <c:pt idx="0">
                  <c:v>Noise: Construction Before/After Hours (NM1)</c:v>
                </c:pt>
                <c:pt idx="1">
                  <c:v>Noise, Barking Dog (NR5)</c:v>
                </c:pt>
                <c:pt idx="2">
                  <c:v>Noise: air condition/ventilation equipment (NV1)</c:v>
                </c:pt>
                <c:pt idx="3">
                  <c:v>Noise: Construction Equipment (NC1)</c:v>
                </c:pt>
                <c:pt idx="4">
                  <c:v>Noise: Construction Equipment (NC1)</c:v>
                </c:pt>
                <c:pt idx="5">
                  <c:v>Noise: Construction Equipment (NC1)</c:v>
                </c:pt>
                <c:pt idx="6">
                  <c:v>Noise: Construction Before/After Hours (NM1)</c:v>
                </c:pt>
                <c:pt idx="7">
                  <c:v>Noise: Construction Before/After Hours (NM1)</c:v>
                </c:pt>
                <c:pt idx="8">
                  <c:v>Noise: Construction Equipment (NC1)</c:v>
                </c:pt>
                <c:pt idx="9">
                  <c:v>Noise, Barking Dog (NR5)</c:v>
                </c:pt>
              </c:strCache>
            </c:strRef>
          </c:cat>
          <c:val>
            <c:numRef>
              <c:f>Sheet2!$E$1:$E$10</c:f>
              <c:numCache>
                <c:formatCode>General</c:formatCode>
                <c:ptCount val="10"/>
                <c:pt idx="0">
                  <c:v>17.0</c:v>
                </c:pt>
                <c:pt idx="1">
                  <c:v>15.0</c:v>
                </c:pt>
                <c:pt idx="2">
                  <c:v>12.0</c:v>
                </c:pt>
                <c:pt idx="3">
                  <c:v>12.0</c:v>
                </c:pt>
                <c:pt idx="4">
                  <c:v>12.0</c:v>
                </c:pt>
                <c:pt idx="5">
                  <c:v>11.0</c:v>
                </c:pt>
                <c:pt idx="6">
                  <c:v>11.0</c:v>
                </c:pt>
                <c:pt idx="7">
                  <c:v>10.0</c:v>
                </c:pt>
                <c:pt idx="8">
                  <c:v>10.0</c:v>
                </c:pt>
                <c:pt idx="9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138000"/>
        <c:axId val="2125141312"/>
      </c:barChart>
      <c:catAx>
        <c:axId val="212513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141312"/>
        <c:crosses val="autoZero"/>
        <c:auto val="1"/>
        <c:lblAlgn val="ctr"/>
        <c:lblOffset val="100"/>
        <c:noMultiLvlLbl val="0"/>
      </c:catAx>
      <c:valAx>
        <c:axId val="212514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13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repeater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Sheet3!$A$1:$A$16</c:f>
              <c:numCache>
                <c:formatCode>m/d/yy\ h:mm</c:formatCode>
                <c:ptCount val="16"/>
                <c:pt idx="0">
                  <c:v>41791.0</c:v>
                </c:pt>
                <c:pt idx="1">
                  <c:v>41671.0</c:v>
                </c:pt>
                <c:pt idx="2">
                  <c:v>41640.0</c:v>
                </c:pt>
                <c:pt idx="3">
                  <c:v>41821.0</c:v>
                </c:pt>
                <c:pt idx="4">
                  <c:v>41883.0</c:v>
                </c:pt>
                <c:pt idx="5">
                  <c:v>41579.0</c:v>
                </c:pt>
                <c:pt idx="6">
                  <c:v>41609.0</c:v>
                </c:pt>
                <c:pt idx="7">
                  <c:v>41852.0</c:v>
                </c:pt>
                <c:pt idx="8">
                  <c:v>41487.0</c:v>
                </c:pt>
                <c:pt idx="9">
                  <c:v>41760.0</c:v>
                </c:pt>
                <c:pt idx="10">
                  <c:v>41913.0</c:v>
                </c:pt>
                <c:pt idx="11">
                  <c:v>41913.0</c:v>
                </c:pt>
                <c:pt idx="12">
                  <c:v>41487.0</c:v>
                </c:pt>
                <c:pt idx="13">
                  <c:v>41760.0</c:v>
                </c:pt>
                <c:pt idx="14">
                  <c:v>41579.0</c:v>
                </c:pt>
                <c:pt idx="15">
                  <c:v>41791.0</c:v>
                </c:pt>
              </c:numCache>
            </c:numRef>
          </c:cat>
          <c:val>
            <c:numRef>
              <c:f>Sheet3!$E$1:$E$16</c:f>
              <c:numCache>
                <c:formatCode>General</c:formatCode>
                <c:ptCount val="16"/>
                <c:pt idx="0">
                  <c:v>12.0</c:v>
                </c:pt>
                <c:pt idx="1">
                  <c:v>10.0</c:v>
                </c:pt>
                <c:pt idx="2">
                  <c:v>9.0</c:v>
                </c:pt>
                <c:pt idx="3">
                  <c:v>9.0</c:v>
                </c:pt>
                <c:pt idx="4">
                  <c:v>8.0</c:v>
                </c:pt>
                <c:pt idx="5">
                  <c:v>7.0</c:v>
                </c:pt>
                <c:pt idx="6">
                  <c:v>7.0</c:v>
                </c:pt>
                <c:pt idx="7">
                  <c:v>6.0</c:v>
                </c:pt>
                <c:pt idx="8">
                  <c:v>5.0</c:v>
                </c:pt>
                <c:pt idx="9">
                  <c:v>5.0</c:v>
                </c:pt>
                <c:pt idx="10">
                  <c:v>5.0</c:v>
                </c:pt>
                <c:pt idx="11">
                  <c:v>5.0</c:v>
                </c:pt>
                <c:pt idx="12">
                  <c:v>4.0</c:v>
                </c:pt>
                <c:pt idx="13">
                  <c:v>4.0</c:v>
                </c:pt>
                <c:pt idx="14">
                  <c:v>3.0</c:v>
                </c:pt>
                <c:pt idx="1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-27"/>
        <c:axId val="2121493696"/>
        <c:axId val="2121490272"/>
      </c:barChart>
      <c:dateAx>
        <c:axId val="2121493696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490272"/>
        <c:crosses val="autoZero"/>
        <c:auto val="1"/>
        <c:lblOffset val="100"/>
        <c:baseTimeUnit val="days"/>
      </c:dateAx>
      <c:valAx>
        <c:axId val="212149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49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Descreptor</a:t>
            </a:r>
            <a:r>
              <a:rPr lang="en-US" baseline="0" dirty="0"/>
              <a:t> and value </a:t>
            </a:r>
            <a:endParaRPr lang="en-US" dirty="0"/>
          </a:p>
        </c:rich>
      </c:tx>
      <c:layout>
        <c:manualLayout>
          <c:xMode val="edge"/>
          <c:yMode val="edge"/>
          <c:x val="0.353590113735783"/>
          <c:y val="0.02621231979030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Sheet3!$D$1:$D$16</c:f>
              <c:strCache>
                <c:ptCount val="16"/>
                <c:pt idx="0">
                  <c:v>Noise: Construction Equipment (NC1)</c:v>
                </c:pt>
                <c:pt idx="1">
                  <c:v>Noise: Construction Equipment (NC1)</c:v>
                </c:pt>
                <c:pt idx="2">
                  <c:v>Noise: Construction Equipment (NC1)</c:v>
                </c:pt>
                <c:pt idx="3">
                  <c:v>Noise: Construction Equipment (NC1)</c:v>
                </c:pt>
                <c:pt idx="4">
                  <c:v>Noise: Construction Equipment (NC1)</c:v>
                </c:pt>
                <c:pt idx="5">
                  <c:v>Noise: Construction Before/After Hours (NM1)</c:v>
                </c:pt>
                <c:pt idx="6">
                  <c:v>Noise: Construction Equipment (NC1)</c:v>
                </c:pt>
                <c:pt idx="7">
                  <c:v>Noise: Construction Before/After Hours (NM1)</c:v>
                </c:pt>
                <c:pt idx="8">
                  <c:v>Noise: Construction Equipment (NC1)</c:v>
                </c:pt>
                <c:pt idx="9">
                  <c:v>Noise: Jack Hammering (NC2)</c:v>
                </c:pt>
                <c:pt idx="10">
                  <c:v>Noise: Construction Before/After Hours (NM1)</c:v>
                </c:pt>
                <c:pt idx="11">
                  <c:v>Noise: Construction Equipment (NC1)</c:v>
                </c:pt>
                <c:pt idx="12">
                  <c:v>Noise: Jack Hammering (NC2)</c:v>
                </c:pt>
                <c:pt idx="13">
                  <c:v>Noise: Construction Equipment (NC1)</c:v>
                </c:pt>
                <c:pt idx="14">
                  <c:v>Noise: Construction Equipment (NC1)</c:v>
                </c:pt>
                <c:pt idx="15">
                  <c:v>Noise: Construction Before/After Hours (NM1)</c:v>
                </c:pt>
              </c:strCache>
            </c:strRef>
          </c:cat>
          <c:val>
            <c:numRef>
              <c:f>Sheet3!$E$1:$E$16</c:f>
              <c:numCache>
                <c:formatCode>General</c:formatCode>
                <c:ptCount val="16"/>
                <c:pt idx="0">
                  <c:v>12.0</c:v>
                </c:pt>
                <c:pt idx="1">
                  <c:v>10.0</c:v>
                </c:pt>
                <c:pt idx="2">
                  <c:v>9.0</c:v>
                </c:pt>
                <c:pt idx="3">
                  <c:v>9.0</c:v>
                </c:pt>
                <c:pt idx="4">
                  <c:v>8.0</c:v>
                </c:pt>
                <c:pt idx="5">
                  <c:v>7.0</c:v>
                </c:pt>
                <c:pt idx="6">
                  <c:v>7.0</c:v>
                </c:pt>
                <c:pt idx="7">
                  <c:v>6.0</c:v>
                </c:pt>
                <c:pt idx="8">
                  <c:v>5.0</c:v>
                </c:pt>
                <c:pt idx="9">
                  <c:v>5.0</c:v>
                </c:pt>
                <c:pt idx="10">
                  <c:v>5.0</c:v>
                </c:pt>
                <c:pt idx="11">
                  <c:v>5.0</c:v>
                </c:pt>
                <c:pt idx="12">
                  <c:v>4.0</c:v>
                </c:pt>
                <c:pt idx="13">
                  <c:v>4.0</c:v>
                </c:pt>
                <c:pt idx="14">
                  <c:v>3.0</c:v>
                </c:pt>
                <c:pt idx="1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133888"/>
        <c:axId val="2120137296"/>
      </c:barChart>
      <c:catAx>
        <c:axId val="212013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37296"/>
        <c:crosses val="autoZero"/>
        <c:auto val="1"/>
        <c:lblAlgn val="ctr"/>
        <c:lblOffset val="100"/>
        <c:noMultiLvlLbl val="0"/>
      </c:catAx>
      <c:valAx>
        <c:axId val="212013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3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adress repeater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Sheet1!$C$1:$C$10</c:f>
              <c:numCache>
                <c:formatCode>General</c:formatCode>
                <c:ptCount val="10"/>
                <c:pt idx="0">
                  <c:v>184.0</c:v>
                </c:pt>
                <c:pt idx="1">
                  <c:v>123.0</c:v>
                </c:pt>
                <c:pt idx="2">
                  <c:v>50.0</c:v>
                </c:pt>
                <c:pt idx="3">
                  <c:v>48.0</c:v>
                </c:pt>
                <c:pt idx="4">
                  <c:v>40.0</c:v>
                </c:pt>
                <c:pt idx="5">
                  <c:v>26.0</c:v>
                </c:pt>
                <c:pt idx="6">
                  <c:v>24.0</c:v>
                </c:pt>
                <c:pt idx="7">
                  <c:v>24.0</c:v>
                </c:pt>
                <c:pt idx="8">
                  <c:v>24.0</c:v>
                </c:pt>
                <c:pt idx="9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026368"/>
        <c:axId val="2126029680"/>
      </c:barChart>
      <c:catAx>
        <c:axId val="212602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29680"/>
        <c:crosses val="autoZero"/>
        <c:auto val="1"/>
        <c:lblAlgn val="ctr"/>
        <c:lblOffset val="100"/>
        <c:noMultiLvlLbl val="0"/>
      </c:catAx>
      <c:valAx>
        <c:axId val="212602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26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Sheet3!$A$4:$A$13</c:f>
              <c:strCache>
                <c:ptCount val="10"/>
                <c:pt idx="0">
                  <c:v>Broken Muni Meter</c:v>
                </c:pt>
                <c:pt idx="1">
                  <c:v>HEAT/HOT WATER</c:v>
                </c:pt>
                <c:pt idx="2">
                  <c:v>HEATING</c:v>
                </c:pt>
                <c:pt idx="3">
                  <c:v>Noise</c:v>
                </c:pt>
                <c:pt idx="4">
                  <c:v>Noise - Commercial</c:v>
                </c:pt>
                <c:pt idx="5">
                  <c:v>Noise - Street/Sidewalk</c:v>
                </c:pt>
                <c:pt idx="6">
                  <c:v>PLUMBING</c:v>
                </c:pt>
                <c:pt idx="7">
                  <c:v>Street Condition</c:v>
                </c:pt>
                <c:pt idx="8">
                  <c:v>Taxi Complaint</c:v>
                </c:pt>
                <c:pt idx="9">
                  <c:v>Water System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10"/>
                <c:pt idx="0">
                  <c:v>1270.0</c:v>
                </c:pt>
                <c:pt idx="1">
                  <c:v>1310.0</c:v>
                </c:pt>
                <c:pt idx="2">
                  <c:v>1144.0</c:v>
                </c:pt>
                <c:pt idx="3">
                  <c:v>1969.0</c:v>
                </c:pt>
                <c:pt idx="4">
                  <c:v>2943.0</c:v>
                </c:pt>
                <c:pt idx="5">
                  <c:v>923.0</c:v>
                </c:pt>
                <c:pt idx="6">
                  <c:v>916.0</c:v>
                </c:pt>
                <c:pt idx="7">
                  <c:v>909.0</c:v>
                </c:pt>
                <c:pt idx="8">
                  <c:v>887.0</c:v>
                </c:pt>
                <c:pt idx="9">
                  <c:v>947.0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5"/>
        <c:overlap val="-27"/>
        <c:axId val="2123905136"/>
        <c:axId val="2123908528"/>
      </c:barChart>
      <c:catAx>
        <c:axId val="212390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908528"/>
        <c:crosses val="autoZero"/>
        <c:auto val="1"/>
        <c:lblAlgn val="ctr"/>
        <c:lblOffset val="100"/>
        <c:noMultiLvlLbl val="0"/>
      </c:catAx>
      <c:valAx>
        <c:axId val="2123908528"/>
        <c:scaling>
          <c:orientation val="minMax"/>
          <c:max val="45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90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adress repeater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Sheet1!$C$1:$C$10</c:f>
              <c:numCache>
                <c:formatCode>General</c:formatCode>
                <c:ptCount val="10"/>
                <c:pt idx="0">
                  <c:v>184.0</c:v>
                </c:pt>
                <c:pt idx="1">
                  <c:v>123.0</c:v>
                </c:pt>
                <c:pt idx="2">
                  <c:v>50.0</c:v>
                </c:pt>
                <c:pt idx="3">
                  <c:v>48.0</c:v>
                </c:pt>
                <c:pt idx="4">
                  <c:v>40.0</c:v>
                </c:pt>
                <c:pt idx="5">
                  <c:v>26.0</c:v>
                </c:pt>
                <c:pt idx="6">
                  <c:v>24.0</c:v>
                </c:pt>
                <c:pt idx="7">
                  <c:v>24.0</c:v>
                </c:pt>
                <c:pt idx="8">
                  <c:v>24.0</c:v>
                </c:pt>
                <c:pt idx="9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090624"/>
        <c:axId val="2126093936"/>
      </c:barChart>
      <c:catAx>
        <c:axId val="212609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93936"/>
        <c:crosses val="autoZero"/>
        <c:auto val="1"/>
        <c:lblAlgn val="ctr"/>
        <c:lblOffset val="100"/>
        <c:noMultiLvlLbl val="0"/>
      </c:catAx>
      <c:valAx>
        <c:axId val="212609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9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ten </a:t>
            </a:r>
            <a:r>
              <a:rPr lang="en-US" baseline="0" dirty="0" smtClean="0"/>
              <a:t>address's complains </a:t>
            </a:r>
            <a:r>
              <a:rPr lang="en-US" baseline="0" dirty="0"/>
              <a:t>2012-2015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Blocked Sidewalk</c:v>
                </c:pt>
                <c:pt idx="1">
                  <c:v>Commercial Overnight Parking</c:v>
                </c:pt>
                <c:pt idx="2">
                  <c:v>Blocked Hydrant</c:v>
                </c:pt>
                <c:pt idx="3">
                  <c:v>Commercial Overnight Parking</c:v>
                </c:pt>
                <c:pt idx="4">
                  <c:v>Double Parked Blocking Traffic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40.0</c:v>
                </c:pt>
                <c:pt idx="1">
                  <c:v>26.0</c:v>
                </c:pt>
                <c:pt idx="2">
                  <c:v>12.0</c:v>
                </c:pt>
                <c:pt idx="3">
                  <c:v>11.0</c:v>
                </c:pt>
                <c:pt idx="4">
                  <c:v>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169824"/>
        <c:axId val="2126173104"/>
      </c:barChart>
      <c:catAx>
        <c:axId val="212616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173104"/>
        <c:crosses val="autoZero"/>
        <c:auto val="1"/>
        <c:lblAlgn val="ctr"/>
        <c:lblOffset val="100"/>
        <c:noMultiLvlLbl val="0"/>
      </c:catAx>
      <c:valAx>
        <c:axId val="21261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16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Unique Key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Sheet2!$B$2:$B$13</c:f>
              <c:strCache>
                <c:ptCount val="12"/>
                <c:pt idx="0">
                  <c:v>930 EAST 4 WALK</c:v>
                </c:pt>
                <c:pt idx="1">
                  <c:v>950 EAST 4 WALK</c:v>
                </c:pt>
                <c:pt idx="2">
                  <c:v>5 PIKE STREET</c:v>
                </c:pt>
                <c:pt idx="3">
                  <c:v>250 SOUTH STREET</c:v>
                </c:pt>
                <c:pt idx="4">
                  <c:v>ALLEN STREET</c:v>
                </c:pt>
                <c:pt idx="5">
                  <c:v>80 RUTGERS SLIP</c:v>
                </c:pt>
                <c:pt idx="6">
                  <c:v>165 AVENUE C</c:v>
                </c:pt>
                <c:pt idx="7">
                  <c:v>189 EAST 2 STREET</c:v>
                </c:pt>
                <c:pt idx="8">
                  <c:v>82 RUTGERS SLIP</c:v>
                </c:pt>
                <c:pt idx="9">
                  <c:v>253 SOUTH STREET</c:v>
                </c:pt>
                <c:pt idx="10">
                  <c:v>EAST 12 STREET</c:v>
                </c:pt>
                <c:pt idx="11">
                  <c:v>EAST 6 STREET</c:v>
                </c:pt>
              </c:strCache>
            </c:strRef>
          </c:cat>
          <c:val>
            <c:numRef>
              <c:f>Sheet2!$C$2:$C$13</c:f>
              <c:numCache>
                <c:formatCode>General</c:formatCode>
                <c:ptCount val="12"/>
                <c:pt idx="0">
                  <c:v>16.0</c:v>
                </c:pt>
                <c:pt idx="1">
                  <c:v>15.0</c:v>
                </c:pt>
                <c:pt idx="2">
                  <c:v>12.0</c:v>
                </c:pt>
                <c:pt idx="3">
                  <c:v>11.0</c:v>
                </c:pt>
                <c:pt idx="4">
                  <c:v>10.0</c:v>
                </c:pt>
                <c:pt idx="5">
                  <c:v>10.0</c:v>
                </c:pt>
                <c:pt idx="6">
                  <c:v>10.0</c:v>
                </c:pt>
                <c:pt idx="7">
                  <c:v>9.0</c:v>
                </c:pt>
                <c:pt idx="8">
                  <c:v>8.0</c:v>
                </c:pt>
                <c:pt idx="9">
                  <c:v>8.0</c:v>
                </c:pt>
                <c:pt idx="10">
                  <c:v>6.0</c:v>
                </c:pt>
                <c:pt idx="1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239360"/>
        <c:axId val="2126242752"/>
      </c:barChart>
      <c:catAx>
        <c:axId val="21262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242752"/>
        <c:crosses val="autoZero"/>
        <c:auto val="1"/>
        <c:lblAlgn val="ctr"/>
        <c:lblOffset val="100"/>
        <c:noMultiLvlLbl val="0"/>
      </c:catAx>
      <c:valAx>
        <c:axId val="212624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2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Consitancy</a:t>
            </a:r>
            <a:r>
              <a:rPr lang="en-US" baseline="0"/>
              <a:t> illegal parking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310614744479846"/>
          <c:y val="0.0437736053304825"/>
          <c:w val="0.952436136453867"/>
          <c:h val="0.88696627895299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Sheet5!$A$1:$A$10</c:f>
              <c:strCache>
                <c:ptCount val="10"/>
                <c:pt idx="0">
                  <c:v>165 AVENUE C</c:v>
                </c:pt>
                <c:pt idx="1">
                  <c:v>250 SOUTH STREET</c:v>
                </c:pt>
                <c:pt idx="2">
                  <c:v>253 SOUTH STREET</c:v>
                </c:pt>
                <c:pt idx="3">
                  <c:v>265 CHERRY STREET</c:v>
                </c:pt>
                <c:pt idx="4">
                  <c:v>5 PIKE STREET</c:v>
                </c:pt>
                <c:pt idx="5">
                  <c:v>80 RUTGERS SLIP</c:v>
                </c:pt>
                <c:pt idx="6">
                  <c:v>930 EAST 4 WALK</c:v>
                </c:pt>
                <c:pt idx="7">
                  <c:v>950 EAST 4 WALK</c:v>
                </c:pt>
                <c:pt idx="8">
                  <c:v>ALLEN STREET</c:v>
                </c:pt>
                <c:pt idx="9">
                  <c:v>EAST 12 STREET</c:v>
                </c:pt>
              </c:strCache>
            </c:strRef>
          </c:cat>
          <c:val>
            <c:numRef>
              <c:f>Sheet5!$B$1:$B$10</c:f>
              <c:numCache>
                <c:formatCode>General</c:formatCode>
                <c:ptCount val="10"/>
                <c:pt idx="0">
                  <c:v>10.0</c:v>
                </c:pt>
                <c:pt idx="1">
                  <c:v>11.0</c:v>
                </c:pt>
                <c:pt idx="2">
                  <c:v>10.0</c:v>
                </c:pt>
                <c:pt idx="3">
                  <c:v>12.0</c:v>
                </c:pt>
                <c:pt idx="4">
                  <c:v>12.0</c:v>
                </c:pt>
                <c:pt idx="5">
                  <c:v>13.0</c:v>
                </c:pt>
                <c:pt idx="6">
                  <c:v>16.0</c:v>
                </c:pt>
                <c:pt idx="7">
                  <c:v>15.0</c:v>
                </c:pt>
                <c:pt idx="8">
                  <c:v>11.0</c:v>
                </c:pt>
                <c:pt idx="9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7"/>
        <c:overlap val="-27"/>
        <c:axId val="2121473216"/>
        <c:axId val="2121467904"/>
      </c:barChart>
      <c:catAx>
        <c:axId val="212147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467904"/>
        <c:crosses val="autoZero"/>
        <c:auto val="1"/>
        <c:lblAlgn val="ctr"/>
        <c:lblOffset val="100"/>
        <c:noMultiLvlLbl val="0"/>
      </c:catAx>
      <c:valAx>
        <c:axId val="212146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47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2012 CB03 </a:t>
            </a:r>
            <a:r>
              <a:rPr lang="en-US" dirty="0" smtClean="0"/>
              <a:t>Heating </a:t>
            </a:r>
            <a:r>
              <a:rPr lang="en-US" dirty="0"/>
              <a:t>complains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Sheet2!$B$6:$B$17</c:f>
              <c:numCache>
                <c:formatCode>General</c:formatCode>
                <c:ptCount val="12"/>
              </c:numCache>
            </c:numRef>
          </c:val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Sheet2!$C$6:$C$17</c:f>
              <c:numCache>
                <c:formatCode>General</c:formatCode>
                <c:ptCount val="12"/>
                <c:pt idx="0">
                  <c:v>513.0</c:v>
                </c:pt>
                <c:pt idx="1">
                  <c:v>319.0</c:v>
                </c:pt>
                <c:pt idx="2">
                  <c:v>184.0</c:v>
                </c:pt>
                <c:pt idx="3">
                  <c:v>188.0</c:v>
                </c:pt>
                <c:pt idx="4">
                  <c:v>67.0</c:v>
                </c:pt>
                <c:pt idx="5">
                  <c:v>62.0</c:v>
                </c:pt>
                <c:pt idx="6">
                  <c:v>29.0</c:v>
                </c:pt>
                <c:pt idx="7">
                  <c:v>34.0</c:v>
                </c:pt>
                <c:pt idx="8">
                  <c:v>30.0</c:v>
                </c:pt>
                <c:pt idx="9">
                  <c:v>233.0</c:v>
                </c:pt>
                <c:pt idx="10">
                  <c:v>1171.0</c:v>
                </c:pt>
                <c:pt idx="11">
                  <c:v>514.0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19970912"/>
        <c:axId val="2119974288"/>
      </c:barChart>
      <c:catAx>
        <c:axId val="211997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974288"/>
        <c:crosses val="autoZero"/>
        <c:auto val="1"/>
        <c:lblAlgn val="ctr"/>
        <c:lblOffset val="100"/>
        <c:noMultiLvlLbl val="0"/>
      </c:catAx>
      <c:valAx>
        <c:axId val="211997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97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2013 CB03 Heating complains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Sheet2!$A$19:$A$30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Sheet2!$B$19:$B$30</c:f>
              <c:numCache>
                <c:formatCode>General</c:formatCode>
                <c:ptCount val="12"/>
              </c:numCache>
            </c:numRef>
          </c:val>
        </c:ser>
        <c:ser>
          <c:idx val="1"/>
          <c:order val="1"/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Sheet2!$A$19:$A$30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Sheet2!$C$19:$C$30</c:f>
              <c:numCache>
                <c:formatCode>General</c:formatCode>
                <c:ptCount val="12"/>
                <c:pt idx="0">
                  <c:v>304.0</c:v>
                </c:pt>
                <c:pt idx="1">
                  <c:v>234.0</c:v>
                </c:pt>
                <c:pt idx="2">
                  <c:v>353.0</c:v>
                </c:pt>
                <c:pt idx="3">
                  <c:v>151.0</c:v>
                </c:pt>
                <c:pt idx="4">
                  <c:v>162.0</c:v>
                </c:pt>
                <c:pt idx="5">
                  <c:v>57.0</c:v>
                </c:pt>
                <c:pt idx="6">
                  <c:v>54.0</c:v>
                </c:pt>
                <c:pt idx="7">
                  <c:v>30.0</c:v>
                </c:pt>
                <c:pt idx="8">
                  <c:v>23.0</c:v>
                </c:pt>
                <c:pt idx="9">
                  <c:v>248.0</c:v>
                </c:pt>
                <c:pt idx="10">
                  <c:v>599.0</c:v>
                </c:pt>
                <c:pt idx="11">
                  <c:v>521.0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3105920"/>
        <c:axId val="2123109296"/>
      </c:barChart>
      <c:catAx>
        <c:axId val="212310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09296"/>
        <c:crosses val="autoZero"/>
        <c:auto val="1"/>
        <c:lblAlgn val="ctr"/>
        <c:lblOffset val="100"/>
        <c:noMultiLvlLbl val="0"/>
      </c:catAx>
      <c:valAx>
        <c:axId val="2123109296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0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2014 CB03 Heating/(Heat)hot water complains</a:t>
            </a:r>
            <a:endParaRPr lang="en-US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061575982286"/>
          <c:y val="0.115413435363572"/>
          <c:w val="0.808276391780002"/>
          <c:h val="0.842935047817704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Sheet2!$A$32:$A$43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Sheet2!$B$32:$B$43</c:f>
              <c:numCache>
                <c:formatCode>General</c:formatCode>
                <c:ptCount val="12"/>
                <c:pt idx="2">
                  <c:v>208.0</c:v>
                </c:pt>
                <c:pt idx="3">
                  <c:v>219.0</c:v>
                </c:pt>
                <c:pt idx="4">
                  <c:v>75.0</c:v>
                </c:pt>
                <c:pt idx="5">
                  <c:v>48.0</c:v>
                </c:pt>
                <c:pt idx="6">
                  <c:v>32.0</c:v>
                </c:pt>
                <c:pt idx="7">
                  <c:v>19.0</c:v>
                </c:pt>
                <c:pt idx="8">
                  <c:v>25.0</c:v>
                </c:pt>
                <c:pt idx="9">
                  <c:v>278.0</c:v>
                </c:pt>
                <c:pt idx="10">
                  <c:v>658.0</c:v>
                </c:pt>
                <c:pt idx="11">
                  <c:v>447.0</c:v>
                </c:pt>
              </c:numCache>
            </c:numRef>
          </c:val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Sheet2!$A$32:$A$43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Sheet2!$C$32:$C$43</c:f>
              <c:numCache>
                <c:formatCode>General</c:formatCode>
                <c:ptCount val="12"/>
                <c:pt idx="0">
                  <c:v>662.0</c:v>
                </c:pt>
                <c:pt idx="1">
                  <c:v>357.0</c:v>
                </c:pt>
                <c:pt idx="2">
                  <c:v>39.0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08188416"/>
        <c:axId val="2121858192"/>
      </c:barChart>
      <c:catAx>
        <c:axId val="210818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858192"/>
        <c:crosses val="autoZero"/>
        <c:auto val="1"/>
        <c:lblAlgn val="ctr"/>
        <c:lblOffset val="100"/>
        <c:noMultiLvlLbl val="0"/>
      </c:catAx>
      <c:valAx>
        <c:axId val="2121858192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8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2015 CB03 Heat/hot water complains</a:t>
            </a:r>
            <a:endParaRPr lang="en-US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Sheet2!$A$45:$A$55</c:f>
              <c:strCache>
                <c:ptCount val="11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</c:strCache>
            </c:strRef>
          </c:cat>
          <c:val>
            <c:numRef>
              <c:f>Sheet2!$B$45:$B$55</c:f>
              <c:numCache>
                <c:formatCode>General</c:formatCode>
                <c:ptCount val="11"/>
                <c:pt idx="0">
                  <c:v>738.0</c:v>
                </c:pt>
                <c:pt idx="1">
                  <c:v>672.0</c:v>
                </c:pt>
                <c:pt idx="2">
                  <c:v>331.0</c:v>
                </c:pt>
                <c:pt idx="3">
                  <c:v>301.0</c:v>
                </c:pt>
                <c:pt idx="4">
                  <c:v>176.0</c:v>
                </c:pt>
                <c:pt idx="5">
                  <c:v>63.0</c:v>
                </c:pt>
                <c:pt idx="6">
                  <c:v>62.0</c:v>
                </c:pt>
                <c:pt idx="7">
                  <c:v>50.0</c:v>
                </c:pt>
                <c:pt idx="8">
                  <c:v>48.0</c:v>
                </c:pt>
                <c:pt idx="9">
                  <c:v>516.0</c:v>
                </c:pt>
                <c:pt idx="10">
                  <c:v>274.0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3151088"/>
        <c:axId val="2123154496"/>
      </c:barChart>
      <c:catAx>
        <c:axId val="212315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4496"/>
        <c:crosses val="autoZero"/>
        <c:auto val="1"/>
        <c:lblAlgn val="ctr"/>
        <c:lblOffset val="100"/>
        <c:noMultiLvlLbl val="0"/>
      </c:catAx>
      <c:valAx>
        <c:axId val="2123154496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10 adress complains from(2012-2015.Nov)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Sheet1!$A$4:$A$13</c:f>
              <c:strCache>
                <c:ptCount val="10"/>
                <c:pt idx="0">
                  <c:v>510 EAST 6 STREET</c:v>
                </c:pt>
                <c:pt idx="1">
                  <c:v>26 1 AVENUE</c:v>
                </c:pt>
                <c:pt idx="2">
                  <c:v>621 WATER STREET</c:v>
                </c:pt>
                <c:pt idx="3">
                  <c:v>188 AVENUE A</c:v>
                </c:pt>
                <c:pt idx="4">
                  <c:v>239 FRONT HENRY STREET</c:v>
                </c:pt>
                <c:pt idx="5">
                  <c:v>153 NORFOLK STREET</c:v>
                </c:pt>
                <c:pt idx="6">
                  <c:v>128 2 AVENUE</c:v>
                </c:pt>
                <c:pt idx="7">
                  <c:v>32 EAST 2 STREET</c:v>
                </c:pt>
                <c:pt idx="8">
                  <c:v>197 MADISON STREET</c:v>
                </c:pt>
                <c:pt idx="9">
                  <c:v>161 ORCHARD STREET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238.0</c:v>
                </c:pt>
                <c:pt idx="1">
                  <c:v>190.0</c:v>
                </c:pt>
                <c:pt idx="2">
                  <c:v>160.0</c:v>
                </c:pt>
                <c:pt idx="3">
                  <c:v>140.0</c:v>
                </c:pt>
                <c:pt idx="4">
                  <c:v>129.0</c:v>
                </c:pt>
                <c:pt idx="5">
                  <c:v>125.0</c:v>
                </c:pt>
                <c:pt idx="6">
                  <c:v>107.0</c:v>
                </c:pt>
                <c:pt idx="7">
                  <c:v>104.0</c:v>
                </c:pt>
                <c:pt idx="8">
                  <c:v>94.0</c:v>
                </c:pt>
                <c:pt idx="9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3208496"/>
        <c:axId val="2123229328"/>
      </c:barChart>
      <c:catAx>
        <c:axId val="212320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229328"/>
        <c:crosses val="autoZero"/>
        <c:auto val="1"/>
        <c:lblAlgn val="ctr"/>
        <c:lblOffset val="100"/>
        <c:noMultiLvlLbl val="0"/>
      </c:catAx>
      <c:valAx>
        <c:axId val="212322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20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5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8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3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0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D184AD-7C6C-0E44-AB59-7B8D1556F078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4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1491skdpf89.cartodb.com/viz/" TargetMode="External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4" Type="http://schemas.openxmlformats.org/officeDocument/2006/relationships/chart" Target="../charts/chart15.xml"/><Relationship Id="rId5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4" Type="http://schemas.openxmlformats.org/officeDocument/2006/relationships/chart" Target="../charts/chart20.xml"/><Relationship Id="rId5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4" Type="http://schemas.openxmlformats.org/officeDocument/2006/relationships/chart" Target="../charts/chart24.xml"/><Relationship Id="rId5" Type="http://schemas.openxmlformats.org/officeDocument/2006/relationships/chart" Target="../charts/chart25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4" Type="http://schemas.openxmlformats.org/officeDocument/2006/relationships/chart" Target="../charts/chart28.xml"/><Relationship Id="rId5" Type="http://schemas.openxmlformats.org/officeDocument/2006/relationships/chart" Target="../charts/chart29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4" Type="http://schemas.openxmlformats.org/officeDocument/2006/relationships/chart" Target="../charts/chart32.xml"/><Relationship Id="rId5" Type="http://schemas.openxmlformats.org/officeDocument/2006/relationships/chart" Target="../charts/chart33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5.xml"/><Relationship Id="rId3" Type="http://schemas.openxmlformats.org/officeDocument/2006/relationships/chart" Target="../charts/char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4" Type="http://schemas.openxmlformats.org/officeDocument/2006/relationships/chart" Target="../charts/chart39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chart" Target="../charts/char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2.xml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3.xml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io.morphocode.com/urban-laye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Explore </a:t>
            </a:r>
            <a:r>
              <a:rPr lang="en-US" dirty="0"/>
              <a:t>Community </a:t>
            </a:r>
            <a:r>
              <a:rPr lang="en-US" dirty="0" smtClean="0"/>
              <a:t>Board 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Xiaolong Li</a:t>
            </a:r>
          </a:p>
          <a:p>
            <a:r>
              <a:rPr lang="en-US" dirty="0" smtClean="0"/>
              <a:t>XIAOLONG.LI@lc.cuny.edu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54182097"/>
              </p:ext>
            </p:extLst>
          </p:nvPr>
        </p:nvGraphicFramePr>
        <p:xfrm>
          <a:off x="-247063" y="932348"/>
          <a:ext cx="4334950" cy="2152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252" y="6020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(2012-2015) Winter</a:t>
            </a:r>
            <a:endParaRPr lang="en-US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844448504"/>
              </p:ext>
            </p:extLst>
          </p:nvPr>
        </p:nvGraphicFramePr>
        <p:xfrm>
          <a:off x="-119742" y="3652778"/>
          <a:ext cx="4207629" cy="2890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8383" y="295056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(2012-2015)Summer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99852" y="60969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(2012-2015)Spring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06319" y="4745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39159" y="436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673466344"/>
              </p:ext>
            </p:extLst>
          </p:nvPr>
        </p:nvGraphicFramePr>
        <p:xfrm>
          <a:off x="3872105" y="3652778"/>
          <a:ext cx="4542791" cy="2748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953294" y="3135232"/>
            <a:ext cx="17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(2012-2015) Fall</a:t>
            </a:r>
            <a:endParaRPr lang="en-US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655917703"/>
              </p:ext>
            </p:extLst>
          </p:nvPr>
        </p:nvGraphicFramePr>
        <p:xfrm>
          <a:off x="3733024" y="859906"/>
          <a:ext cx="4266453" cy="249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21302" y="279736"/>
            <a:ext cx="368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Assumptions: </a:t>
            </a:r>
          </a:p>
          <a:p>
            <a:pPr lvl="0">
              <a:buFont typeface="Wingdings" charset="2"/>
              <a:buChar char="v"/>
            </a:pPr>
            <a:r>
              <a:rPr lang="en-US" sz="2400" dirty="0"/>
              <a:t>Winter</a:t>
            </a:r>
            <a:r>
              <a:rPr lang="en-US" sz="2400" dirty="0" smtClean="0"/>
              <a:t>: Hot water/Heating </a:t>
            </a:r>
            <a:endParaRPr lang="en-US" sz="2400" dirty="0"/>
          </a:p>
          <a:p>
            <a:pPr lvl="0">
              <a:buFont typeface="Wingdings" charset="2"/>
              <a:buChar char="v"/>
            </a:pPr>
            <a:r>
              <a:rPr lang="en-US" sz="2400" dirty="0"/>
              <a:t>Spring: Noise</a:t>
            </a:r>
          </a:p>
          <a:p>
            <a:pPr lvl="0">
              <a:buFont typeface="Wingdings" charset="2"/>
              <a:buChar char="v"/>
            </a:pPr>
            <a:r>
              <a:rPr lang="en-US" sz="2400" dirty="0"/>
              <a:t>Summer: </a:t>
            </a:r>
            <a:r>
              <a:rPr lang="en-US" sz="2400" dirty="0">
                <a:solidFill>
                  <a:srgbClr val="FF0000"/>
                </a:solidFill>
              </a:rPr>
              <a:t>Rat</a:t>
            </a:r>
          </a:p>
          <a:p>
            <a:pPr lvl="0">
              <a:buFont typeface="Wingdings" charset="2"/>
              <a:buChar char="v"/>
            </a:pPr>
            <a:r>
              <a:rPr lang="en-US" sz="2400" dirty="0"/>
              <a:t>Fall: </a:t>
            </a:r>
            <a:r>
              <a:rPr lang="en-US" sz="2400" dirty="0" smtClean="0">
                <a:solidFill>
                  <a:srgbClr val="FF0000"/>
                </a:solidFill>
              </a:rPr>
              <a:t>Noise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3376" y="3346704"/>
            <a:ext cx="239681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Fact 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Winter: </a:t>
            </a:r>
            <a:r>
              <a:rPr lang="en-US" sz="2400" dirty="0" smtClean="0"/>
              <a:t>Heating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/>
              <a:t>Spring: </a:t>
            </a:r>
            <a:r>
              <a:rPr lang="en-US" sz="2400" dirty="0" smtClean="0"/>
              <a:t>Noise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/>
              <a:t>Summer: </a:t>
            </a:r>
            <a:r>
              <a:rPr lang="en-US" sz="2400" dirty="0" smtClean="0"/>
              <a:t>Noise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/>
              <a:t>Fall : Noise</a:t>
            </a:r>
          </a:p>
          <a:p>
            <a:endParaRPr lang="en-US" dirty="0"/>
          </a:p>
        </p:txBody>
      </p:sp>
      <p:sp>
        <p:nvSpPr>
          <p:cNvPr id="17" name="5-Point Star 16"/>
          <p:cNvSpPr/>
          <p:nvPr/>
        </p:nvSpPr>
        <p:spPr>
          <a:xfrm>
            <a:off x="7999477" y="127336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8000564" y="1269712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/>
          <p:cNvSpPr/>
          <p:nvPr/>
        </p:nvSpPr>
        <p:spPr>
          <a:xfrm>
            <a:off x="8048505" y="2371153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8079734" y="3548582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8103904" y="4766610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8103904" y="5718650"/>
            <a:ext cx="620397" cy="8050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2084832"/>
          </a:xfrm>
        </p:spPr>
        <p:txBody>
          <a:bodyPr/>
          <a:lstStyle/>
          <a:p>
            <a:pPr algn="ctr"/>
            <a:r>
              <a:rPr lang="en-US" dirty="0" smtClean="0"/>
              <a:t>Heating/ Hot water Complaints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1609271"/>
            <a:ext cx="4433697" cy="49149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50731" y="1630702"/>
            <a:ext cx="4914901" cy="487203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371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802263"/>
              </p:ext>
            </p:extLst>
          </p:nvPr>
        </p:nvGraphicFramePr>
        <p:xfrm>
          <a:off x="0" y="1"/>
          <a:ext cx="301897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866448"/>
              </p:ext>
            </p:extLst>
          </p:nvPr>
        </p:nvGraphicFramePr>
        <p:xfrm>
          <a:off x="3018972" y="1"/>
          <a:ext cx="3018970" cy="686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976734"/>
              </p:ext>
            </p:extLst>
          </p:nvPr>
        </p:nvGraphicFramePr>
        <p:xfrm>
          <a:off x="6037944" y="0"/>
          <a:ext cx="31350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72674"/>
              </p:ext>
            </p:extLst>
          </p:nvPr>
        </p:nvGraphicFramePr>
        <p:xfrm>
          <a:off x="9173030" y="0"/>
          <a:ext cx="302622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334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2012 Weather    2013 weather     2014 weather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6" y="2084830"/>
            <a:ext cx="4129087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37" y="2084829"/>
            <a:ext cx="4314825" cy="4022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98" y="2084828"/>
            <a:ext cx="4261425" cy="402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7463" y="6488668"/>
            <a:ext cx="748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https://</a:t>
            </a:r>
            <a:r>
              <a:rPr lang="en-US" dirty="0" err="1"/>
              <a:t>weatherspark.com</a:t>
            </a:r>
            <a:r>
              <a:rPr lang="en-US" dirty="0"/>
              <a:t>/history/31081/2014/New-York-United-States</a:t>
            </a:r>
          </a:p>
        </p:txBody>
      </p:sp>
    </p:spTree>
    <p:extLst>
      <p:ext uri="{BB962C8B-B14F-4D97-AF65-F5344CB8AC3E}">
        <p14:creationId xmlns:p14="http://schemas.microsoft.com/office/powerpoint/2010/main" val="83214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94972"/>
            <a:ext cx="7870371" cy="5363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656" y="566057"/>
            <a:ext cx="465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St, Avenue C, On October 29, 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5562600"/>
            <a:ext cx="1295400" cy="129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2514" y="3018971"/>
            <a:ext cx="35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u="sng" dirty="0" smtClean="0">
                <a:solidFill>
                  <a:srgbClr val="00B050"/>
                </a:solidFill>
              </a:rPr>
              <a:t>http</a:t>
            </a:r>
            <a:r>
              <a:rPr lang="en-US" u="sng" dirty="0">
                <a:solidFill>
                  <a:srgbClr val="00B050"/>
                </a:solidFill>
              </a:rPr>
              <a:t>://</a:t>
            </a:r>
            <a:r>
              <a:rPr lang="en-US" u="sng" dirty="0" err="1" smtClean="0">
                <a:solidFill>
                  <a:srgbClr val="00B050"/>
                </a:solidFill>
              </a:rPr>
              <a:t>www.theatlantic.com</a:t>
            </a:r>
            <a:r>
              <a:rPr lang="en-US" u="sng" dirty="0" smtClean="0">
                <a:solidFill>
                  <a:srgbClr val="00B050"/>
                </a:solidFill>
              </a:rPr>
              <a:t>/photo/2012/10/hurricane-sandy-after-landfall/100396</a:t>
            </a:r>
            <a:r>
              <a:rPr lang="en-US" u="sng" dirty="0">
                <a:solidFill>
                  <a:srgbClr val="00B05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1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47353" y="1217047"/>
            <a:ext cx="431573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…More </a:t>
            </a:r>
            <a:r>
              <a:rPr lang="en-US" sz="2800" dirty="0"/>
              <a:t>than 400 New York City Housing Authority buildings containing approximately 35,000 housing units </a:t>
            </a:r>
            <a:r>
              <a:rPr lang="en-US" sz="2800" dirty="0">
                <a:solidFill>
                  <a:srgbClr val="FF0000"/>
                </a:solidFill>
              </a:rPr>
              <a:t>lost </a:t>
            </a:r>
            <a:r>
              <a:rPr lang="en-US" sz="2800" b="1" dirty="0">
                <a:solidFill>
                  <a:srgbClr val="FF0000"/>
                </a:solidFill>
              </a:rPr>
              <a:t>power, heat, or hot water</a:t>
            </a:r>
            <a:r>
              <a:rPr lang="en-US" sz="2800" dirty="0"/>
              <a:t> during </a:t>
            </a:r>
            <a:r>
              <a:rPr lang="en-US" sz="2800" dirty="0" smtClean="0"/>
              <a:t>Sandy…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0" y="4556811"/>
            <a:ext cx="349250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6593" y="696764"/>
            <a:ext cx="573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Sandy and Its Impacts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493" y="804760"/>
            <a:ext cx="5118100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114" y="6458857"/>
            <a:ext cx="93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www.nyc.gov</a:t>
            </a:r>
            <a:r>
              <a:rPr lang="en-US" dirty="0"/>
              <a:t>/html/</a:t>
            </a:r>
            <a:r>
              <a:rPr lang="en-US" dirty="0" err="1"/>
              <a:t>sirr</a:t>
            </a:r>
            <a:r>
              <a:rPr lang="en-US" dirty="0"/>
              <a:t>/downloads/pdf/</a:t>
            </a:r>
            <a:r>
              <a:rPr lang="en-US" dirty="0" err="1"/>
              <a:t>final_report</a:t>
            </a:r>
            <a:r>
              <a:rPr lang="en-US" dirty="0"/>
              <a:t>/Ch_1_SandyImpacts_FINAL_singles.pdf</a:t>
            </a:r>
          </a:p>
        </p:txBody>
      </p:sp>
    </p:spTree>
    <p:extLst>
      <p:ext uri="{BB962C8B-B14F-4D97-AF65-F5344CB8AC3E}">
        <p14:creationId xmlns:p14="http://schemas.microsoft.com/office/powerpoint/2010/main" val="17560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294319"/>
              </p:ext>
            </p:extLst>
          </p:nvPr>
        </p:nvGraphicFramePr>
        <p:xfrm>
          <a:off x="-1" y="1291771"/>
          <a:ext cx="9390743" cy="5566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7257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7643" y="-40377"/>
            <a:ext cx="340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510 </a:t>
            </a:r>
            <a:r>
              <a:rPr lang="en-US" b="1" dirty="0"/>
              <a:t>E 6th </a:t>
            </a:r>
            <a:r>
              <a:rPr lang="en-US" b="1" dirty="0" smtClean="0"/>
              <a:t>Street</a:t>
            </a:r>
            <a:r>
              <a:rPr lang="en-US" dirty="0" smtClean="0"/>
              <a:t>(238 complains)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20 </a:t>
            </a:r>
            <a:r>
              <a:rPr lang="en-US" dirty="0"/>
              <a:t>Units | 5 Stories | Built in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19" y="64767"/>
            <a:ext cx="3280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&lt;TOP 3 </a:t>
            </a:r>
            <a:r>
              <a:rPr lang="en-US" sz="2400" b="1" dirty="0" smtClean="0">
                <a:solidFill>
                  <a:srgbClr val="FF0000"/>
                </a:solidFill>
              </a:rPr>
              <a:t>Repeat caller</a:t>
            </a:r>
            <a:r>
              <a:rPr lang="en-US" sz="3600" b="1" dirty="0" smtClean="0">
                <a:solidFill>
                  <a:srgbClr val="FF0000"/>
                </a:solidFill>
              </a:rPr>
              <a:t> 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19" y="1167954"/>
            <a:ext cx="306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26 </a:t>
            </a: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Avenue </a:t>
            </a:r>
            <a:r>
              <a:rPr lang="en-US" b="1" dirty="0" smtClean="0"/>
              <a:t>(190complains)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20 </a:t>
            </a:r>
            <a:r>
              <a:rPr lang="en-US" dirty="0"/>
              <a:t>Units 6</a:t>
            </a:r>
            <a:r>
              <a:rPr lang="en-US" dirty="0" smtClean="0"/>
              <a:t> </a:t>
            </a:r>
            <a:r>
              <a:rPr lang="en-US" dirty="0"/>
              <a:t>Stories Built in </a:t>
            </a:r>
            <a:r>
              <a:rPr lang="en-US" dirty="0" smtClean="0"/>
              <a:t>1920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3" y="2021332"/>
            <a:ext cx="2946400" cy="3570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56999" y="3566869"/>
            <a:ext cx="3217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621 WATER STREET(156</a:t>
            </a:r>
            <a:r>
              <a:rPr lang="en-US" dirty="0" smtClean="0"/>
              <a:t>)</a:t>
            </a:r>
          </a:p>
          <a:p>
            <a:r>
              <a:rPr lang="en-US" dirty="0"/>
              <a:t>124 units 5 stories Built in 1901	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681" y="4167033"/>
            <a:ext cx="3265796" cy="3184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324" y="605954"/>
            <a:ext cx="3100614" cy="2960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271" y="64766"/>
            <a:ext cx="4678402" cy="614734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991263" y="1491119"/>
            <a:ext cx="535708" cy="5302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252686" y="602306"/>
            <a:ext cx="3714957" cy="464457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51086" y="5185969"/>
            <a:ext cx="3816557" cy="573269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7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378804"/>
              </p:ext>
            </p:extLst>
          </p:nvPr>
        </p:nvGraphicFramePr>
        <p:xfrm>
          <a:off x="1" y="693892"/>
          <a:ext cx="4368799" cy="6164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55107"/>
              </p:ext>
            </p:extLst>
          </p:nvPr>
        </p:nvGraphicFramePr>
        <p:xfrm>
          <a:off x="8592457" y="693891"/>
          <a:ext cx="4020457" cy="6164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214757"/>
              </p:ext>
            </p:extLst>
          </p:nvPr>
        </p:nvGraphicFramePr>
        <p:xfrm>
          <a:off x="4368800" y="693891"/>
          <a:ext cx="4347028" cy="6164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17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7885" y="1278991"/>
            <a:ext cx="1815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Sandy happens </a:t>
            </a:r>
          </a:p>
          <a:p>
            <a:r>
              <a:rPr lang="en-US" dirty="0"/>
              <a:t>On October 29, </a:t>
            </a:r>
          </a:p>
          <a:p>
            <a:r>
              <a:rPr lang="en-US" dirty="0"/>
              <a:t>2012</a:t>
            </a:r>
          </a:p>
          <a:p>
            <a:pPr marL="285750" indent="-285750">
              <a:buFontTx/>
              <a:buChar char="-"/>
            </a:pPr>
            <a:r>
              <a:rPr lang="en-US" dirty="0"/>
              <a:t>Affect half an </a:t>
            </a:r>
          </a:p>
          <a:p>
            <a:r>
              <a:rPr lang="en-US" dirty="0"/>
              <a:t>year</a:t>
            </a:r>
          </a:p>
          <a:p>
            <a:pPr marL="285750" indent="-285750">
              <a:buFontTx/>
              <a:buChar char="-"/>
            </a:pPr>
            <a:r>
              <a:rPr lang="en-US" dirty="0"/>
              <a:t>(summer)May</a:t>
            </a:r>
          </a:p>
          <a:p>
            <a:r>
              <a:rPr lang="en-US" dirty="0"/>
              <a:t> and June </a:t>
            </a:r>
          </a:p>
          <a:p>
            <a:r>
              <a:rPr lang="en-US" dirty="0"/>
              <a:t>Still have heat </a:t>
            </a:r>
          </a:p>
          <a:p>
            <a:r>
              <a:rPr lang="en-US" dirty="0"/>
              <a:t>complains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7885" y="4615543"/>
            <a:ext cx="391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-Sandy didn't affect too much.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Complains decreasing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hypothesis: The next winter would</a:t>
            </a:r>
          </a:p>
          <a:p>
            <a:r>
              <a:rPr lang="en-US" dirty="0"/>
              <a:t> less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86" y="371929"/>
            <a:ext cx="2451100" cy="332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6857" y="158430"/>
            <a:ext cx="790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 Know From My Research…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619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771" y="5403273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Manager: Susan Stetzer </a:t>
            </a:r>
          </a:p>
          <a:p>
            <a:r>
              <a:rPr lang="en-US" dirty="0"/>
              <a:t>Board Chair: </a:t>
            </a:r>
            <a:r>
              <a:rPr lang="en-US" dirty="0" smtClean="0"/>
              <a:t>Gigi Li </a:t>
            </a:r>
            <a:endParaRPr lang="en-US" dirty="0"/>
          </a:p>
          <a:p>
            <a:r>
              <a:rPr lang="en-US" dirty="0"/>
              <a:t>Next </a:t>
            </a:r>
            <a:r>
              <a:rPr lang="en-US" dirty="0" smtClean="0"/>
              <a:t>executive Meeting ( Full Board meeting): December 22 6:30 pm at Public School 20, 166 Essex Street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921" y="2244932"/>
            <a:ext cx="5194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71" y="441532"/>
            <a:ext cx="9766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2913" y="740228"/>
            <a:ext cx="44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these three spots call?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51314" y="1509486"/>
            <a:ext cx="40199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these three buildings. </a:t>
            </a:r>
          </a:p>
          <a:p>
            <a:pPr marL="342900" indent="-342900">
              <a:buAutoNum type="arabicPeriod"/>
            </a:pPr>
            <a:r>
              <a:rPr lang="en-US" dirty="0" smtClean="0"/>
              <a:t>Which one more related on sandy</a:t>
            </a:r>
          </a:p>
          <a:p>
            <a:pPr marL="342900" indent="-342900">
              <a:buAutoNum type="arabicPeriod"/>
            </a:pPr>
            <a:r>
              <a:rPr lang="en-US" dirty="0" smtClean="0"/>
              <a:t>Which one is more constancy call</a:t>
            </a:r>
          </a:p>
          <a:p>
            <a:pPr marL="342900" indent="-342900">
              <a:buAutoNum type="arabicPeriod"/>
            </a:pPr>
            <a:r>
              <a:rPr lang="en-US" dirty="0" smtClean="0"/>
              <a:t>Which season they call? </a:t>
            </a:r>
          </a:p>
          <a:p>
            <a:r>
              <a:rPr lang="en-US" dirty="0" smtClean="0"/>
              <a:t>4. Any story about these three </a:t>
            </a:r>
            <a:r>
              <a:rPr lang="en-US" dirty="0" err="1" smtClean="0"/>
              <a:t>budidings</a:t>
            </a:r>
            <a:r>
              <a:rPr lang="en-US" dirty="0" smtClean="0"/>
              <a:t>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85" y="193331"/>
            <a:ext cx="5986272" cy="47723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Repeater HOT WATER/HEAT top 10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2800"/>
            <a:ext cx="10898754" cy="5496560"/>
          </a:xfrm>
        </p:spPr>
        <p:txBody>
          <a:bodyPr>
            <a:normAutofit/>
          </a:bodyPr>
          <a:lstStyle/>
          <a:p>
            <a:r>
              <a:rPr lang="en-US" dirty="0"/>
              <a:t>1. 513 E 6</a:t>
            </a:r>
            <a:r>
              <a:rPr lang="en-US" baseline="30000" dirty="0"/>
              <a:t>th</a:t>
            </a:r>
            <a:r>
              <a:rPr lang="en-US" dirty="0"/>
              <a:t> St. (</a:t>
            </a:r>
            <a:r>
              <a:rPr lang="en-US" dirty="0" smtClean="0"/>
              <a:t>240 </a:t>
            </a:r>
            <a:r>
              <a:rPr lang="en-US" dirty="0"/>
              <a:t>) </a:t>
            </a:r>
            <a:r>
              <a:rPr lang="en-US" dirty="0" smtClean="0"/>
              <a:t>(8 </a:t>
            </a:r>
            <a:r>
              <a:rPr lang="en-US" dirty="0"/>
              <a:t>Units | 5 Stories | Built in 1920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/>
              <a:t>2.  </a:t>
            </a:r>
            <a:r>
              <a:rPr lang="en-US" dirty="0"/>
              <a:t>24 1</a:t>
            </a:r>
            <a:r>
              <a:rPr lang="en-US" baseline="30000" dirty="0"/>
              <a:t>st</a:t>
            </a:r>
            <a:r>
              <a:rPr lang="en-US" dirty="0"/>
              <a:t> Avenue </a:t>
            </a:r>
            <a:r>
              <a:rPr lang="en-US" b="1" dirty="0"/>
              <a:t>(</a:t>
            </a:r>
            <a:r>
              <a:rPr lang="en-US" dirty="0"/>
              <a:t>190</a:t>
            </a:r>
            <a:r>
              <a:rPr lang="en-US" b="1" dirty="0"/>
              <a:t>) </a:t>
            </a:r>
            <a:r>
              <a:rPr lang="en-US" b="1" u="sng" dirty="0" smtClean="0"/>
              <a:t>(</a:t>
            </a:r>
            <a:r>
              <a:rPr lang="en-US" dirty="0" smtClean="0"/>
              <a:t>2 </a:t>
            </a:r>
            <a:r>
              <a:rPr lang="en-US" dirty="0"/>
              <a:t>Units 3 Stories Built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3.</a:t>
            </a:r>
            <a:r>
              <a:rPr lang="en-US" dirty="0"/>
              <a:t> 621 WATER STREET (156)</a:t>
            </a:r>
            <a:r>
              <a:rPr lang="en-US" b="1" dirty="0"/>
              <a:t> </a:t>
            </a:r>
            <a:r>
              <a:rPr lang="en-US" b="1" u="sng" dirty="0" smtClean="0"/>
              <a:t>(</a:t>
            </a:r>
            <a:r>
              <a:rPr lang="en-US" dirty="0"/>
              <a:t>124 units5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1901)</a:t>
            </a:r>
            <a:endParaRPr lang="en-US" dirty="0"/>
          </a:p>
          <a:p>
            <a:r>
              <a:rPr lang="en-US" b="1" dirty="0"/>
              <a:t>4.</a:t>
            </a:r>
            <a:r>
              <a:rPr lang="en-US" dirty="0"/>
              <a:t> 191 Avenue </a:t>
            </a:r>
            <a:r>
              <a:rPr lang="en-US" dirty="0" smtClean="0"/>
              <a:t>A(140 </a:t>
            </a:r>
            <a:r>
              <a:rPr lang="en-US" b="1" u="sng" dirty="0" smtClean="0"/>
              <a:t>(</a:t>
            </a:r>
            <a:r>
              <a:rPr lang="en-US" dirty="0"/>
              <a:t>9 units4 stories3 </a:t>
            </a:r>
            <a:r>
              <a:rPr lang="en-US" dirty="0" err="1"/>
              <a:t>buildingsBuilt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5. </a:t>
            </a:r>
            <a:r>
              <a:rPr lang="en-US" dirty="0"/>
              <a:t>239 Henry Street (129) </a:t>
            </a:r>
            <a:r>
              <a:rPr lang="en-US" b="1" u="sng" dirty="0" smtClean="0"/>
              <a:t>(</a:t>
            </a:r>
            <a:r>
              <a:rPr lang="en-US" dirty="0"/>
              <a:t>9 units5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6.</a:t>
            </a:r>
            <a:r>
              <a:rPr lang="en-US" dirty="0"/>
              <a:t> 153 </a:t>
            </a:r>
            <a:r>
              <a:rPr lang="en-US" dirty="0" err="1"/>
              <a:t>Norfold</a:t>
            </a:r>
            <a:r>
              <a:rPr lang="en-US" dirty="0"/>
              <a:t> St( 125) </a:t>
            </a:r>
            <a:endParaRPr lang="en-US" dirty="0" smtClean="0"/>
          </a:p>
          <a:p>
            <a:r>
              <a:rPr lang="en-US" b="1" dirty="0" smtClean="0"/>
              <a:t>7</a:t>
            </a:r>
            <a:r>
              <a:rPr lang="en-US" b="1" dirty="0"/>
              <a:t>.</a:t>
            </a:r>
            <a:r>
              <a:rPr lang="en-US" dirty="0"/>
              <a:t> 129 2</a:t>
            </a:r>
            <a:r>
              <a:rPr lang="en-US" baseline="30000" dirty="0"/>
              <a:t>nd</a:t>
            </a:r>
            <a:r>
              <a:rPr lang="en-US" dirty="0"/>
              <a:t> Ave(107) </a:t>
            </a:r>
            <a:r>
              <a:rPr lang="en-US" b="1" u="sng" dirty="0" smtClean="0"/>
              <a:t>(</a:t>
            </a:r>
            <a:r>
              <a:rPr lang="en-US" dirty="0"/>
              <a:t>2 units6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8.</a:t>
            </a:r>
            <a:r>
              <a:rPr lang="en-US" dirty="0"/>
              <a:t>35 E 2</a:t>
            </a:r>
            <a:r>
              <a:rPr lang="en-US" baseline="30000" dirty="0"/>
              <a:t>nd</a:t>
            </a:r>
            <a:r>
              <a:rPr lang="en-US" dirty="0"/>
              <a:t> St (104) </a:t>
            </a:r>
            <a:r>
              <a:rPr lang="en-US" b="1" u="sng" dirty="0" smtClean="0"/>
              <a:t>(</a:t>
            </a:r>
            <a:r>
              <a:rPr lang="en-US" dirty="0"/>
              <a:t>4 units6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2003)</a:t>
            </a:r>
            <a:r>
              <a:rPr lang="en-US" dirty="0"/>
              <a:t>	</a:t>
            </a:r>
          </a:p>
          <a:p>
            <a:r>
              <a:rPr lang="en-US" b="1" dirty="0"/>
              <a:t>9.</a:t>
            </a:r>
            <a:r>
              <a:rPr lang="en-US" dirty="0"/>
              <a:t> 197 Madison St(94) </a:t>
            </a:r>
            <a:r>
              <a:rPr lang="en-US" dirty="0" smtClean="0"/>
              <a:t>(20 </a:t>
            </a:r>
            <a:r>
              <a:rPr lang="en-US" dirty="0"/>
              <a:t>units6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1901)</a:t>
            </a:r>
            <a:r>
              <a:rPr lang="en-US" dirty="0"/>
              <a:t>	</a:t>
            </a:r>
          </a:p>
          <a:p>
            <a:r>
              <a:rPr lang="en-US" b="1" dirty="0"/>
              <a:t>10.</a:t>
            </a:r>
            <a:r>
              <a:rPr lang="en-US" dirty="0"/>
              <a:t> 163 Orchard St(90) </a:t>
            </a:r>
            <a:r>
              <a:rPr lang="en-US" b="1" dirty="0" smtClean="0"/>
              <a:t>(</a:t>
            </a:r>
            <a:r>
              <a:rPr lang="en-US" dirty="0"/>
              <a:t>12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2009)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816" y="6136186"/>
            <a:ext cx="565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</a:t>
            </a:r>
            <a:r>
              <a:rPr lang="en-US" dirty="0"/>
              <a:t>from: </a:t>
            </a:r>
            <a:r>
              <a:rPr lang="en-US" u="sng" dirty="0">
                <a:solidFill>
                  <a:srgbClr val="92D050"/>
                </a:solidFill>
                <a:hlinkClick r:id="rId2"/>
              </a:rPr>
              <a:t>https://</a:t>
            </a:r>
            <a:r>
              <a:rPr lang="en-US" u="sng" dirty="0" smtClean="0">
                <a:solidFill>
                  <a:srgbClr val="92D050"/>
                </a:solidFill>
                <a:hlinkClick r:id="rId2"/>
              </a:rPr>
              <a:t>1491skdpf89.cartodb.com/viz/</a:t>
            </a:r>
            <a:endParaRPr lang="en-US" u="sng" dirty="0" smtClean="0">
              <a:solidFill>
                <a:srgbClr val="92D050"/>
              </a:solidFill>
            </a:endParaRPr>
          </a:p>
          <a:p>
            <a:r>
              <a:rPr lang="en-US" u="sng" dirty="0" smtClean="0">
                <a:solidFill>
                  <a:srgbClr val="92D050"/>
                </a:solidFill>
              </a:rPr>
              <a:t>48a8b144-978b-11e5-bf13-0e3a376473ab/</a:t>
            </a:r>
            <a:r>
              <a:rPr lang="en-US" u="sng" dirty="0" err="1" smtClean="0">
                <a:solidFill>
                  <a:srgbClr val="92D050"/>
                </a:solidFill>
              </a:rPr>
              <a:t>public_map</a:t>
            </a:r>
            <a:endParaRPr lang="en-US" u="sng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29" y="0"/>
            <a:ext cx="4962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7792" y="1078992"/>
            <a:ext cx="66881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Approve </a:t>
            </a:r>
            <a:r>
              <a:rPr lang="en-US" dirty="0" err="1" smtClean="0"/>
              <a:t>Assuption</a:t>
            </a:r>
            <a:r>
              <a:rPr lang="en-US" dirty="0" smtClean="0"/>
              <a:t>. ( Why this months are more rats during 7-10 month</a:t>
            </a:r>
          </a:p>
          <a:p>
            <a:pPr marL="342900" indent="-342900">
              <a:buAutoNum type="arabicPeriod"/>
            </a:pPr>
            <a:r>
              <a:rPr lang="en-US" dirty="0" smtClean="0"/>
              <a:t>Map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Restaurans</a:t>
            </a:r>
            <a:r>
              <a:rPr lang="en-US" dirty="0" smtClean="0"/>
              <a:t> 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Ralated</a:t>
            </a:r>
            <a:r>
              <a:rPr lang="en-US" dirty="0" smtClean="0"/>
              <a:t> news </a:t>
            </a:r>
          </a:p>
          <a:p>
            <a:pPr marL="342900" indent="-342900">
              <a:buAutoNum type="arabicPeriod"/>
            </a:pPr>
            <a:r>
              <a:rPr lang="en-US" dirty="0" smtClean="0"/>
              <a:t>Anything to approve </a:t>
            </a:r>
          </a:p>
          <a:p>
            <a:pPr marL="342900" indent="-342900">
              <a:buAutoNum type="arabicPeriod"/>
            </a:pPr>
            <a:r>
              <a:rPr lang="en-US" dirty="0" smtClean="0"/>
              <a:t>Check the street scene (google) </a:t>
            </a:r>
          </a:p>
          <a:p>
            <a:pPr marL="342900" indent="-342900">
              <a:buAutoNum type="arabicPeriod"/>
            </a:pPr>
            <a:r>
              <a:rPr lang="en-US" dirty="0" smtClean="0"/>
              <a:t>Making all data Maps.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914" y="1074057"/>
            <a:ext cx="88101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Base on Data and graph</a:t>
            </a:r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weather doesn’t change the big differences of the amount of every year complains. The next year may would have the same amount of complains. </a:t>
            </a:r>
            <a:r>
              <a:rPr lang="en-US" b="1" dirty="0" smtClean="0">
                <a:solidFill>
                  <a:srgbClr val="FF0000"/>
                </a:solidFill>
              </a:rPr>
              <a:t>If every year there are the same spots and same complains, does that mean, the city doesn’t work for the people who live there?</a:t>
            </a:r>
          </a:p>
          <a:p>
            <a:pPr marL="342900" indent="-342900">
              <a:buAutoNum type="arabicPeriod"/>
            </a:pPr>
            <a:r>
              <a:rPr lang="en-US" dirty="0" smtClean="0"/>
              <a:t>Hurricane Sandy Texted CB03 (NYC) not only heat/hot water system weakness, but like </a:t>
            </a:r>
            <a:r>
              <a:rPr lang="en-US" altLang="zh-CN" dirty="0" smtClean="0"/>
              <a:t>drainage system, Emergency system. </a:t>
            </a:r>
            <a:r>
              <a:rPr lang="en-US" altLang="zh-CN" dirty="0" smtClean="0">
                <a:solidFill>
                  <a:srgbClr val="FF0000"/>
                </a:solidFill>
              </a:rPr>
              <a:t>What if there is another Sandy come, what should CB03(NYC) do?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dirty="0" smtClean="0"/>
              <a:t>From March 2014, 311 data changed the descriptor of complains types.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most repeat callers complains are from old buildings.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5771" y="489282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</a:t>
            </a:r>
            <a:r>
              <a:rPr lang="en-US" sz="3200" smtClean="0"/>
              <a:t>I know from My Research…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147314"/>
            <a:ext cx="245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 Problems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465" y="1825624"/>
            <a:ext cx="4721123" cy="4717679"/>
          </a:xfrm>
        </p:spPr>
      </p:pic>
    </p:spTree>
    <p:extLst>
      <p:ext uri="{BB962C8B-B14F-4D97-AF65-F5344CB8AC3E}">
        <p14:creationId xmlns:p14="http://schemas.microsoft.com/office/powerpoint/2010/main" val="1561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336428554"/>
              </p:ext>
            </p:extLst>
          </p:nvPr>
        </p:nvGraphicFramePr>
        <p:xfrm>
          <a:off x="3381829" y="0"/>
          <a:ext cx="3018971" cy="695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04113480"/>
              </p:ext>
            </p:extLst>
          </p:nvPr>
        </p:nvGraphicFramePr>
        <p:xfrm>
          <a:off x="0" y="-14619"/>
          <a:ext cx="3381829" cy="695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788972570"/>
              </p:ext>
            </p:extLst>
          </p:nvPr>
        </p:nvGraphicFramePr>
        <p:xfrm>
          <a:off x="6411359" y="0"/>
          <a:ext cx="2931886" cy="694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12717322"/>
              </p:ext>
            </p:extLst>
          </p:nvPr>
        </p:nvGraphicFramePr>
        <p:xfrm>
          <a:off x="9364364" y="0"/>
          <a:ext cx="3117922" cy="694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614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4847771" cy="5718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395" y="0"/>
            <a:ext cx="3976914" cy="5718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715" y="6488668"/>
            <a:ext cx="644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https://1491skdpf89.cartodb.com/tables/rodent_after2012_/map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543" y="0"/>
            <a:ext cx="4020457" cy="5718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2914" y="5239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3943" y="584925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1086" y="5878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348686" y="58347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6560308"/>
              </p:ext>
            </p:extLst>
          </p:nvPr>
        </p:nvGraphicFramePr>
        <p:xfrm>
          <a:off x="232229" y="769257"/>
          <a:ext cx="10638971" cy="589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67133" y="122926"/>
            <a:ext cx="444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2012-2015 CB 03 Rodent Frequency TOP 10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7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0" y="154214"/>
            <a:ext cx="2451100" cy="332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3257" y="682170"/>
            <a:ext cx="682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 </a:t>
            </a:r>
            <a:r>
              <a:rPr lang="en-US" sz="3200" dirty="0" smtClean="0"/>
              <a:t>Know From </a:t>
            </a:r>
            <a:r>
              <a:rPr lang="en-US" sz="3200" smtClean="0"/>
              <a:t>My Research …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0456" y="1509486"/>
            <a:ext cx="8171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r>
              <a:rPr lang="en-US" b="1" dirty="0">
                <a:solidFill>
                  <a:srgbClr val="FF0000"/>
                </a:solidFill>
              </a:rPr>
              <a:t> Background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Nightlife- heavy and restaurant-rich Chinatown. Food are more.</a:t>
            </a:r>
          </a:p>
          <a:p>
            <a:endParaRPr lang="en-US" dirty="0" smtClean="0"/>
          </a:p>
          <a:p>
            <a:r>
              <a:rPr lang="en-US" dirty="0" smtClean="0"/>
              <a:t>2.</a:t>
            </a:r>
            <a:r>
              <a:rPr lang="en-US" b="1" dirty="0">
                <a:solidFill>
                  <a:srgbClr val="FF0000"/>
                </a:solidFill>
              </a:rPr>
              <a:t> Reason</a:t>
            </a:r>
            <a:r>
              <a:rPr lang="en-US" dirty="0" smtClean="0"/>
              <a:t> </a:t>
            </a:r>
            <a:r>
              <a:rPr lang="en-US" dirty="0"/>
              <a:t>summer, the food are abundant much more than other season</a:t>
            </a:r>
            <a:endParaRPr lang="en-US" dirty="0" smtClean="0"/>
          </a:p>
          <a:p>
            <a:r>
              <a:rPr lang="en-US" dirty="0"/>
              <a:t>3. . From spring which the weather is getting warm, more rats , then summer is a pike time of Rats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Near October, because the temperature is getting colder or cooler, rats also have a good condition for growing up. </a:t>
            </a:r>
            <a:endParaRPr lang="en-US" dirty="0" smtClean="0"/>
          </a:p>
          <a:p>
            <a:r>
              <a:rPr lang="en-US" dirty="0" smtClean="0"/>
              <a:t>5. </a:t>
            </a:r>
            <a:r>
              <a:rPr lang="en-US" b="1" dirty="0" smtClean="0">
                <a:solidFill>
                  <a:srgbClr val="FF0000"/>
                </a:solidFill>
              </a:rPr>
              <a:t>Solution </a:t>
            </a:r>
            <a:r>
              <a:rPr lang="en-US" dirty="0"/>
              <a:t>Limit food abundant, the reason is rats, is always because food. </a:t>
            </a:r>
            <a:endParaRPr lang="en-US" dirty="0" smtClean="0"/>
          </a:p>
          <a:p>
            <a:r>
              <a:rPr lang="en-US" dirty="0"/>
              <a:t>6. Control the rats at winter, then this will affect the whole year problems.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for top 10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6118401"/>
            <a:ext cx="9720073" cy="466700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/maps/view/Top_10_rats_complains_/CB03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259" y="1056902"/>
            <a:ext cx="5522026" cy="46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Community district digital </a:t>
            </a:r>
            <a:r>
              <a:rPr lang="en-US" sz="4000" cap="none" dirty="0" smtClean="0"/>
              <a:t>footprint(Website)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09" y="2286000"/>
            <a:ext cx="4925292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Website: </a:t>
            </a:r>
            <a:r>
              <a:rPr lang="en-US" u="sng" dirty="0">
                <a:solidFill>
                  <a:srgbClr val="00B050"/>
                </a:solidFill>
              </a:rPr>
              <a:t>http://</a:t>
            </a:r>
            <a:r>
              <a:rPr lang="en-US" u="sng" dirty="0" err="1">
                <a:solidFill>
                  <a:srgbClr val="00B050"/>
                </a:solidFill>
              </a:rPr>
              <a:t>www.nyc.gov</a:t>
            </a:r>
            <a:r>
              <a:rPr lang="en-US" u="sng" dirty="0">
                <a:solidFill>
                  <a:srgbClr val="00B050"/>
                </a:solidFill>
              </a:rPr>
              <a:t>/html/mancb3/html/home/</a:t>
            </a:r>
            <a:r>
              <a:rPr lang="en-US" u="sng" dirty="0" err="1">
                <a:solidFill>
                  <a:srgbClr val="00B050"/>
                </a:solidFill>
              </a:rPr>
              <a:t>home.shtml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dirty="0" smtClean="0"/>
              <a:t>Key </a:t>
            </a:r>
            <a:r>
              <a:rPr lang="en-US" dirty="0"/>
              <a:t>feature of the website: 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. </a:t>
            </a:r>
            <a:r>
              <a:rPr lang="en-US" dirty="0">
                <a:solidFill>
                  <a:srgbClr val="FF0000"/>
                </a:solidFill>
              </a:rPr>
              <a:t>Some significant information can be found from website. </a:t>
            </a:r>
          </a:p>
          <a:p>
            <a:r>
              <a:rPr lang="en-US" dirty="0" smtClean="0"/>
              <a:t>    ii</a:t>
            </a:r>
            <a:r>
              <a:rPr lang="en-US" dirty="0">
                <a:solidFill>
                  <a:srgbClr val="7030A0"/>
                </a:solidFill>
              </a:rPr>
              <a:t>. In SET TOOLS, TEXT SIZE can change the size of the whole website.</a:t>
            </a:r>
          </a:p>
          <a:p>
            <a:r>
              <a:rPr lang="en-US" dirty="0" smtClean="0"/>
              <a:t>    iii</a:t>
            </a:r>
            <a:r>
              <a:rPr lang="en-US" dirty="0"/>
              <a:t>. </a:t>
            </a:r>
            <a:r>
              <a:rPr lang="en-US" dirty="0">
                <a:solidFill>
                  <a:srgbClr val="0070C0"/>
                </a:solidFill>
              </a:rPr>
              <a:t>Some useful resource, links can be found on homepage.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26" y="1724069"/>
            <a:ext cx="4739574" cy="45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98 </a:t>
            </a:r>
            <a:r>
              <a:rPr lang="en-US" sz="4000" dirty="0"/>
              <a:t>ST MARKS </a:t>
            </a:r>
            <a:r>
              <a:rPr lang="en-US" sz="4000" dirty="0" smtClean="0"/>
              <a:t>PLACE</a:t>
            </a:r>
            <a:br>
              <a:rPr lang="en-US" sz="4000" dirty="0" smtClean="0"/>
            </a:br>
            <a:r>
              <a:rPr lang="en-US" sz="4000" cap="none" dirty="0" smtClean="0"/>
              <a:t>Method</a:t>
            </a:r>
            <a:r>
              <a:rPr lang="en-US" sz="4000" dirty="0" smtClean="0"/>
              <a:t>: </a:t>
            </a:r>
            <a:r>
              <a:rPr lang="en-US" sz="4000" cap="none" dirty="0" smtClean="0"/>
              <a:t>Use posters use 311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265" y="2357439"/>
            <a:ext cx="8315779" cy="4500562"/>
          </a:xfrm>
        </p:spPr>
      </p:pic>
    </p:spTree>
    <p:extLst>
      <p:ext uri="{BB962C8B-B14F-4D97-AF65-F5344CB8AC3E}">
        <p14:creationId xmlns:p14="http://schemas.microsoft.com/office/powerpoint/2010/main" val="3691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Street Condition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936" y="2286000"/>
            <a:ext cx="5860266" cy="4022725"/>
          </a:xfrm>
        </p:spPr>
      </p:pic>
    </p:spTree>
    <p:extLst>
      <p:ext uri="{BB962C8B-B14F-4D97-AF65-F5344CB8AC3E}">
        <p14:creationId xmlns:p14="http://schemas.microsoft.com/office/powerpoint/2010/main" val="1212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901013994"/>
              </p:ext>
            </p:extLst>
          </p:nvPr>
        </p:nvGraphicFramePr>
        <p:xfrm>
          <a:off x="6101256" y="94593"/>
          <a:ext cx="5265682" cy="3180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57358063"/>
              </p:ext>
            </p:extLst>
          </p:nvPr>
        </p:nvGraphicFramePr>
        <p:xfrm>
          <a:off x="764628" y="3063671"/>
          <a:ext cx="4572000" cy="309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41246559"/>
              </p:ext>
            </p:extLst>
          </p:nvPr>
        </p:nvGraphicFramePr>
        <p:xfrm>
          <a:off x="764628" y="-114628"/>
          <a:ext cx="4572000" cy="3622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99743709"/>
              </p:ext>
            </p:extLst>
          </p:nvPr>
        </p:nvGraphicFramePr>
        <p:xfrm>
          <a:off x="6101256" y="3063671"/>
          <a:ext cx="485577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46415" y="6450676"/>
            <a:ext cx="619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Cave- in and Defective Hardware are the big problems on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70674930"/>
              </p:ext>
            </p:extLst>
          </p:nvPr>
        </p:nvGraphicFramePr>
        <p:xfrm>
          <a:off x="-244364" y="-385598"/>
          <a:ext cx="457200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09790517"/>
              </p:ext>
            </p:extLst>
          </p:nvPr>
        </p:nvGraphicFramePr>
        <p:xfrm>
          <a:off x="0" y="351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5665418"/>
              </p:ext>
            </p:extLst>
          </p:nvPr>
        </p:nvGraphicFramePr>
        <p:xfrm>
          <a:off x="6700346" y="0"/>
          <a:ext cx="4572000" cy="351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34226237"/>
              </p:ext>
            </p:extLst>
          </p:nvPr>
        </p:nvGraphicFramePr>
        <p:xfrm>
          <a:off x="6700346" y="351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3658" y="6367549"/>
            <a:ext cx="619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Cave- in and Defective Hardware are the big </a:t>
            </a:r>
            <a:r>
              <a:rPr lang="en-US" dirty="0" smtClean="0"/>
              <a:t>problems </a:t>
            </a:r>
            <a:r>
              <a:rPr lang="en-US" dirty="0"/>
              <a:t>on </a:t>
            </a:r>
            <a:r>
              <a:rPr lang="en-US" dirty="0" smtClean="0"/>
              <a:t>2013.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540447097"/>
              </p:ext>
            </p:extLst>
          </p:nvPr>
        </p:nvGraphicFramePr>
        <p:xfrm>
          <a:off x="539970" y="-110320"/>
          <a:ext cx="4572000" cy="361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6396761"/>
              </p:ext>
            </p:extLst>
          </p:nvPr>
        </p:nvGraphicFramePr>
        <p:xfrm>
          <a:off x="150390" y="3135086"/>
          <a:ext cx="4572000" cy="319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10152217"/>
              </p:ext>
            </p:extLst>
          </p:nvPr>
        </p:nvGraphicFramePr>
        <p:xfrm>
          <a:off x="6297197" y="-201882"/>
          <a:ext cx="4572000" cy="409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4395050"/>
              </p:ext>
            </p:extLst>
          </p:nvPr>
        </p:nvGraphicFramePr>
        <p:xfrm>
          <a:off x="6297197" y="3007326"/>
          <a:ext cx="4572000" cy="2994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63287" y="6467302"/>
            <a:ext cx="450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Cave- in </a:t>
            </a:r>
            <a:r>
              <a:rPr lang="en-US" dirty="0" smtClean="0"/>
              <a:t>Pothole are </a:t>
            </a:r>
            <a:r>
              <a:rPr lang="en-US" dirty="0"/>
              <a:t>the big </a:t>
            </a:r>
            <a:r>
              <a:rPr lang="en-US" dirty="0" err="1"/>
              <a:t>problme</a:t>
            </a:r>
            <a:r>
              <a:rPr lang="en-US" dirty="0"/>
              <a:t> on 2014.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5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362732880"/>
              </p:ext>
            </p:extLst>
          </p:nvPr>
        </p:nvGraphicFramePr>
        <p:xfrm>
          <a:off x="331076" y="-1"/>
          <a:ext cx="4572000" cy="378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24482000"/>
              </p:ext>
            </p:extLst>
          </p:nvPr>
        </p:nvGraphicFramePr>
        <p:xfrm>
          <a:off x="331076" y="33334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07066950"/>
              </p:ext>
            </p:extLst>
          </p:nvPr>
        </p:nvGraphicFramePr>
        <p:xfrm>
          <a:off x="6716110" y="-141890"/>
          <a:ext cx="4572000" cy="331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12160929"/>
              </p:ext>
            </p:extLst>
          </p:nvPr>
        </p:nvGraphicFramePr>
        <p:xfrm>
          <a:off x="6716110" y="2907514"/>
          <a:ext cx="4572000" cy="316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0160" y="6384175"/>
            <a:ext cx="688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Cave- in and Defective </a:t>
            </a:r>
            <a:r>
              <a:rPr lang="en-US" dirty="0" smtClean="0"/>
              <a:t>Hardware, Pothole are </a:t>
            </a:r>
            <a:r>
              <a:rPr lang="en-US" dirty="0"/>
              <a:t>the big </a:t>
            </a:r>
            <a:r>
              <a:rPr lang="en-US" dirty="0" smtClean="0"/>
              <a:t>problem </a:t>
            </a:r>
            <a:r>
              <a:rPr lang="en-US" dirty="0"/>
              <a:t>on </a:t>
            </a:r>
            <a:r>
              <a:rPr lang="en-US" dirty="0" smtClean="0"/>
              <a:t>2015.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74" y="302165"/>
            <a:ext cx="4106140" cy="5886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86" y="-88314"/>
            <a:ext cx="334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seriously complains from area.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427" y="1005"/>
            <a:ext cx="4254088" cy="340762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819541" y="654845"/>
            <a:ext cx="582579" cy="37307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1886" y="6226629"/>
            <a:ext cx="97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://1491skdpf89.cartodb.com/tables/street_condition_after_20112_to_present_copy/map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427" y="3468071"/>
            <a:ext cx="4011386" cy="2699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6598" y="1005"/>
            <a:ext cx="3218476" cy="29173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39291" y="624114"/>
            <a:ext cx="3174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896" y="3408625"/>
            <a:ext cx="3307456" cy="292867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283802" y="2235200"/>
            <a:ext cx="4126873" cy="2020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5" y="1285504"/>
            <a:ext cx="12219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to </a:t>
            </a:r>
            <a:r>
              <a:rPr lang="en-US" sz="2800" b="1" dirty="0"/>
              <a:t>2015, Pothole is being a biggest issue in this community district.</a:t>
            </a:r>
          </a:p>
          <a:p>
            <a:endParaRPr lang="en-US" dirty="0" smtClean="0"/>
          </a:p>
          <a:p>
            <a:r>
              <a:rPr lang="en-US" dirty="0" smtClean="0"/>
              <a:t>Except Pothole. </a:t>
            </a:r>
            <a:endParaRPr lang="en-US" dirty="0"/>
          </a:p>
          <a:p>
            <a:r>
              <a:rPr lang="en-US" dirty="0" smtClean="0"/>
              <a:t>In Winter, Defective hardware seem to be one of the most companied about issue.</a:t>
            </a:r>
          </a:p>
          <a:p>
            <a:endParaRPr lang="en-US" dirty="0"/>
          </a:p>
          <a:p>
            <a:r>
              <a:rPr lang="en-US" dirty="0" smtClean="0"/>
              <a:t>In Spring</a:t>
            </a:r>
            <a:r>
              <a:rPr lang="en-US" dirty="0"/>
              <a:t>, Defective hardware </a:t>
            </a:r>
            <a:r>
              <a:rPr lang="en-US" dirty="0" smtClean="0"/>
              <a:t>is still </a:t>
            </a:r>
            <a:r>
              <a:rPr lang="en-US" dirty="0"/>
              <a:t>one of the most companied about issue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 Summer, </a:t>
            </a:r>
            <a:r>
              <a:rPr lang="en-US" dirty="0"/>
              <a:t>Cave-in is of the most companied about issue.</a:t>
            </a:r>
          </a:p>
          <a:p>
            <a:endParaRPr lang="en-US" dirty="0"/>
          </a:p>
          <a:p>
            <a:r>
              <a:rPr lang="en-US" dirty="0" smtClean="0"/>
              <a:t>In Fall</a:t>
            </a:r>
            <a:r>
              <a:rPr lang="en-US" dirty="0"/>
              <a:t>, Cave-in is of the most companied about issue.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714" y="653143"/>
            <a:ext cx="875211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1. Top 5 street conditions: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Pothole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Cave-in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Blocked( construction)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Defective Hardware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Rough, Pitted or Cracked Roads</a:t>
            </a:r>
          </a:p>
          <a:p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(These are ordered in descending order)</a:t>
            </a:r>
          </a:p>
          <a:p>
            <a:endParaRPr lang="en-US" sz="2000" dirty="0" smtClean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2.2015</a:t>
            </a:r>
            <a:r>
              <a:rPr lang="en-US" sz="2000" b="1" dirty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, Pothole is being a biggest issue in this community </a:t>
            </a:r>
            <a:r>
              <a:rPr lang="en-US" sz="2000" b="1" dirty="0" smtClean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district</a:t>
            </a:r>
            <a:r>
              <a:rPr lang="en-US" sz="2000" dirty="0" smtClean="0">
                <a:latin typeface="Al Bayan Plain" charset="-78"/>
                <a:ea typeface="Al Bayan Plain" charset="-78"/>
                <a:cs typeface="Al Bayan Plain" charset="-78"/>
              </a:rPr>
              <a:t>:</a:t>
            </a:r>
            <a:endParaRPr lang="en-US" sz="2000" dirty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u="sng" dirty="0">
                <a:latin typeface="Al Bayan Plain" charset="-78"/>
                <a:ea typeface="Al Bayan Plain" charset="-78"/>
                <a:cs typeface="Al Bayan Plain" charset="-78"/>
              </a:rPr>
              <a:t>Except </a:t>
            </a:r>
            <a:r>
              <a:rPr lang="en-US" sz="2000" u="sng" dirty="0" smtClean="0">
                <a:latin typeface="Al Bayan Plain" charset="-78"/>
                <a:ea typeface="Al Bayan Plain" charset="-78"/>
                <a:cs typeface="Al Bayan Plain" charset="-78"/>
              </a:rPr>
              <a:t>Pothole Seasonal analysis:  </a:t>
            </a:r>
            <a:endParaRPr lang="en-US" sz="2000" u="sng" dirty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latin typeface="Al Bayan Plain" charset="-78"/>
                <a:ea typeface="Al Bayan Plain" charset="-78"/>
                <a:cs typeface="Al Bayan Plain" charset="-78"/>
              </a:rPr>
              <a:t>In Winter, Defective hardware seem to be one of the most companied about issue.</a:t>
            </a:r>
          </a:p>
          <a:p>
            <a:endParaRPr lang="en-US" sz="2000" dirty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latin typeface="Al Bayan Plain" charset="-78"/>
                <a:ea typeface="Al Bayan Plain" charset="-78"/>
                <a:cs typeface="Al Bayan Plain" charset="-78"/>
              </a:rPr>
              <a:t>In Spring, Defective hardware is still one of the most companied about issue.</a:t>
            </a:r>
          </a:p>
          <a:p>
            <a:endParaRPr lang="en-US" sz="2000" dirty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latin typeface="Al Bayan Plain" charset="-78"/>
                <a:ea typeface="Al Bayan Plain" charset="-78"/>
                <a:cs typeface="Al Bayan Plain" charset="-78"/>
              </a:rPr>
              <a:t>In Summer, Cave-in is of the most companied about issue.</a:t>
            </a:r>
          </a:p>
          <a:p>
            <a:endParaRPr lang="en-US" sz="2000" dirty="0"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latin typeface="Al Bayan Plain" charset="-78"/>
                <a:ea typeface="Al Bayan Plain" charset="-78"/>
                <a:cs typeface="Al Bayan Plain" charset="-78"/>
              </a:rPr>
              <a:t>In Fall, Cave-in is of the most companied about issue.</a:t>
            </a:r>
          </a:p>
          <a:p>
            <a:endParaRPr lang="en-US" sz="1600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86" y="125186"/>
            <a:ext cx="24511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0" y="154214"/>
            <a:ext cx="2451100" cy="332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5429" y="435429"/>
            <a:ext cx="632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 know From My Research...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82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01" y="1204071"/>
            <a:ext cx="5361686" cy="5105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43" y="1204071"/>
            <a:ext cx="6188485" cy="50227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791200" y="2104571"/>
            <a:ext cx="4368800" cy="72571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65829" y="441411"/>
            <a:ext cx="644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Pothole instance- </a:t>
            </a:r>
            <a:r>
              <a:rPr lang="en-US" sz="3200" dirty="0" smtClean="0"/>
              <a:t>3th Street Avenue A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22514" y="6582565"/>
            <a:ext cx="813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for Pothole : http://</a:t>
            </a:r>
            <a:r>
              <a:rPr lang="en-US" dirty="0" err="1"/>
              <a:t>www.scribblemaps.com</a:t>
            </a:r>
            <a:r>
              <a:rPr lang="en-US" dirty="0"/>
              <a:t>/maps/view/Top_10_Pothole/CB03-4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539" y="6309360"/>
            <a:ext cx="34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/maps/KGjhH4UXCSt</a:t>
            </a:r>
          </a:p>
        </p:txBody>
      </p:sp>
    </p:spTree>
    <p:extLst>
      <p:ext uri="{BB962C8B-B14F-4D97-AF65-F5344CB8AC3E}">
        <p14:creationId xmlns:p14="http://schemas.microsoft.com/office/powerpoint/2010/main" val="38706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Community district digital footprint(Website)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5813" y="2286000"/>
            <a:ext cx="3868388" cy="4572000"/>
          </a:xfrm>
        </p:spPr>
        <p:txBody>
          <a:bodyPr/>
          <a:lstStyle/>
          <a:p>
            <a:r>
              <a:rPr lang="en-US" dirty="0"/>
              <a:t>Feature missing from the web site: 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. </a:t>
            </a:r>
            <a:r>
              <a:rPr lang="en-US" dirty="0">
                <a:solidFill>
                  <a:srgbClr val="00B050"/>
                </a:solidFill>
              </a:rPr>
              <a:t>Board Chair’s message for people who live this board.</a:t>
            </a:r>
          </a:p>
          <a:p>
            <a:r>
              <a:rPr lang="en-US" dirty="0"/>
              <a:t>    ii. </a:t>
            </a:r>
            <a:r>
              <a:rPr lang="en-US" dirty="0">
                <a:solidFill>
                  <a:srgbClr val="00B050"/>
                </a:solidFill>
              </a:rPr>
              <a:t>A button or link to Facebook or Twitter (Which social media use not often at all).</a:t>
            </a:r>
          </a:p>
          <a:p>
            <a:r>
              <a:rPr lang="en-US" dirty="0"/>
              <a:t>    iii. </a:t>
            </a:r>
            <a:r>
              <a:rPr lang="en-US" dirty="0">
                <a:solidFill>
                  <a:srgbClr val="00B050"/>
                </a:solidFill>
              </a:rPr>
              <a:t>Another links for other community boards. ( In case people come to wrong </a:t>
            </a:r>
            <a:r>
              <a:rPr lang="en-US" dirty="0" smtClean="0">
                <a:solidFill>
                  <a:srgbClr val="00B050"/>
                </a:solidFill>
              </a:rPr>
              <a:t>board).</a:t>
            </a:r>
            <a:endParaRPr lang="ja-JP" altLang="en-US" dirty="0" smtClean="0">
              <a:solidFill>
                <a:srgbClr val="00B050"/>
              </a:solidFill>
            </a:endParaRPr>
          </a:p>
          <a:p>
            <a:endParaRPr lang="ja-JP" altLang="en-US" dirty="0" smtClean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58" y="1680489"/>
            <a:ext cx="5780314" cy="51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Noise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025" y="2286000"/>
            <a:ext cx="6034087" cy="4022725"/>
          </a:xfrm>
        </p:spPr>
      </p:pic>
    </p:spTree>
    <p:extLst>
      <p:ext uri="{BB962C8B-B14F-4D97-AF65-F5344CB8AC3E}">
        <p14:creationId xmlns:p14="http://schemas.microsoft.com/office/powerpoint/2010/main" val="12474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08002591"/>
              </p:ext>
            </p:extLst>
          </p:nvPr>
        </p:nvGraphicFramePr>
        <p:xfrm>
          <a:off x="137556" y="0"/>
          <a:ext cx="10726271" cy="8209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3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Hot spots (top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183281048"/>
              </p:ext>
            </p:extLst>
          </p:nvPr>
        </p:nvGraphicFramePr>
        <p:xfrm>
          <a:off x="340659" y="1418477"/>
          <a:ext cx="5199529" cy="5439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48660408"/>
              </p:ext>
            </p:extLst>
          </p:nvPr>
        </p:nvGraphicFramePr>
        <p:xfrm>
          <a:off x="5360894" y="1418477"/>
          <a:ext cx="5257800" cy="6140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030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Repeater Caller( top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60858859"/>
              </p:ext>
            </p:extLst>
          </p:nvPr>
        </p:nvGraphicFramePr>
        <p:xfrm>
          <a:off x="8032375" y="1771650"/>
          <a:ext cx="287981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15884866"/>
              </p:ext>
            </p:extLst>
          </p:nvPr>
        </p:nvGraphicFramePr>
        <p:xfrm>
          <a:off x="3460375" y="2460625"/>
          <a:ext cx="45720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40419028"/>
              </p:ext>
            </p:extLst>
          </p:nvPr>
        </p:nvGraphicFramePr>
        <p:xfrm>
          <a:off x="888625" y="1892300"/>
          <a:ext cx="32385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5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10 Repeater’s map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848" y="2253137"/>
            <a:ext cx="4219498" cy="4604863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144821523"/>
              </p:ext>
            </p:extLst>
          </p:nvPr>
        </p:nvGraphicFramePr>
        <p:xfrm>
          <a:off x="1147096" y="1343660"/>
          <a:ext cx="4621876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rame 7"/>
          <p:cNvSpPr/>
          <p:nvPr/>
        </p:nvSpPr>
        <p:spPr>
          <a:xfrm>
            <a:off x="9157735" y="5403375"/>
            <a:ext cx="2517739" cy="36576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1545" y="5344878"/>
            <a:ext cx="172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35 Montgomery 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1804" y="6500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2385" y="6517178"/>
            <a:ext cx="591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/maps/view/Repeaters/CB03-3</a:t>
            </a:r>
          </a:p>
        </p:txBody>
      </p:sp>
      <p:sp>
        <p:nvSpPr>
          <p:cNvPr id="13" name="Frame 12"/>
          <p:cNvSpPr/>
          <p:nvPr/>
        </p:nvSpPr>
        <p:spPr>
          <a:xfrm>
            <a:off x="9060874" y="4788130"/>
            <a:ext cx="1279412" cy="4407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873" y="4788129"/>
            <a:ext cx="240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324 Grand St</a:t>
            </a:r>
          </a:p>
        </p:txBody>
      </p:sp>
    </p:spTree>
    <p:extLst>
      <p:ext uri="{BB962C8B-B14F-4D97-AF65-F5344CB8AC3E}">
        <p14:creationId xmlns:p14="http://schemas.microsoft.com/office/powerpoint/2010/main" val="15108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6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News Related to nosiest location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38189"/>
            <a:ext cx="5535324" cy="498324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3524" y="2477541"/>
            <a:ext cx="4672720" cy="368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025" y="605806"/>
            <a:ext cx="926275" cy="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0" y="154214"/>
            <a:ext cx="24511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1943" y="551543"/>
            <a:ext cx="801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 </a:t>
            </a:r>
            <a:r>
              <a:rPr lang="en-US" sz="3600" dirty="0" smtClean="0"/>
              <a:t>know From My Research… 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08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Illegal Parking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284" y="2286000"/>
            <a:ext cx="6453569" cy="4022725"/>
          </a:xfrm>
        </p:spPr>
      </p:pic>
    </p:spTree>
    <p:extLst>
      <p:ext uri="{BB962C8B-B14F-4D97-AF65-F5344CB8AC3E}">
        <p14:creationId xmlns:p14="http://schemas.microsoft.com/office/powerpoint/2010/main" val="5138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top 5 complains in the most complained about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8106392"/>
              </p:ext>
            </p:extLst>
          </p:nvPr>
        </p:nvGraphicFramePr>
        <p:xfrm>
          <a:off x="2557318" y="1846263"/>
          <a:ext cx="5359400" cy="433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7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936171"/>
            <a:ext cx="5547760" cy="5667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714" y="6604000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https://1491skdpf89.cartodb.com/tables/illegal_parking_after_2012_to_present_/map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473" y="936171"/>
            <a:ext cx="5889497" cy="5667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7257" y="391886"/>
            <a:ext cx="706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most illegal Parking( Include everything) Areas Complains come from…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Good Example of community board website( Point: Picture</a:t>
            </a:r>
            <a:r>
              <a:rPr lang="en-US" sz="4000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033" y="1335024"/>
            <a:ext cx="7685589" cy="5178282"/>
          </a:xfrm>
        </p:spPr>
      </p:pic>
    </p:spTree>
    <p:extLst>
      <p:ext uri="{BB962C8B-B14F-4D97-AF65-F5344CB8AC3E}">
        <p14:creationId xmlns:p14="http://schemas.microsoft.com/office/powerpoint/2010/main" val="205323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spots are: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890897" cy="402336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84036765"/>
              </p:ext>
            </p:extLst>
          </p:nvPr>
        </p:nvGraphicFramePr>
        <p:xfrm>
          <a:off x="1272988" y="1524000"/>
          <a:ext cx="4241987" cy="507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035" y="1524000"/>
            <a:ext cx="3673104" cy="48075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038" y="6657975"/>
            <a:ext cx="720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/maps/view/Top_10_illegal_parking/CB03-2</a:t>
            </a:r>
          </a:p>
        </p:txBody>
      </p:sp>
    </p:spTree>
    <p:extLst>
      <p:ext uri="{BB962C8B-B14F-4D97-AF65-F5344CB8AC3E}">
        <p14:creationId xmlns:p14="http://schemas.microsoft.com/office/powerpoint/2010/main" val="6336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083530"/>
              </p:ext>
            </p:extLst>
          </p:nvPr>
        </p:nvGraphicFramePr>
        <p:xfrm>
          <a:off x="167651" y="-154379"/>
          <a:ext cx="4332912" cy="7279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894" y="327431"/>
            <a:ext cx="3845461" cy="6167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4756" y="6517178"/>
            <a:ext cx="668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/maps/view/Top_10consistency/CB03-5</a:t>
            </a:r>
          </a:p>
        </p:txBody>
      </p:sp>
    </p:spTree>
    <p:extLst>
      <p:ext uri="{BB962C8B-B14F-4D97-AF65-F5344CB8AC3E}">
        <p14:creationId xmlns:p14="http://schemas.microsoft.com/office/powerpoint/2010/main" val="1914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Street Scene for</a:t>
            </a:r>
            <a:r>
              <a:rPr lang="en-US" cap="none" dirty="0" smtClean="0">
                <a:solidFill>
                  <a:srgbClr val="FF0000"/>
                </a:solidFill>
              </a:rPr>
              <a:t> constancy </a:t>
            </a:r>
            <a:r>
              <a:rPr lang="en-US" cap="none" dirty="0" smtClean="0"/>
              <a:t>illegal parking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165 Ave C                                80 </a:t>
            </a:r>
            <a:r>
              <a:rPr lang="en-US" sz="4000" dirty="0"/>
              <a:t>Rutgers 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99" y="1823575"/>
            <a:ext cx="4586971" cy="461517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771" y="1823575"/>
            <a:ext cx="5007429" cy="46334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8629" y="6487886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Google Street 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60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1944" y="724487"/>
            <a:ext cx="660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 </a:t>
            </a:r>
            <a:r>
              <a:rPr lang="en-US" sz="3600" dirty="0" smtClean="0"/>
              <a:t>know From My Research : </a:t>
            </a:r>
            <a:endParaRPr lang="en-US" sz="3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929" y="154214"/>
            <a:ext cx="245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4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smtClean="0"/>
              <a:t>Community district digital footprint(social media ) </a:t>
            </a:r>
            <a:endParaRPr lang="en-US" sz="40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14426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176" y="2709672"/>
            <a:ext cx="1588008" cy="1588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184" y="2616708"/>
            <a:ext cx="1813560" cy="1813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480" y="1402080"/>
            <a:ext cx="4059936" cy="405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416" y="157276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0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852853"/>
            <a:ext cx="5831395" cy="5967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839" y="325317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Restaurant map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578" y="852853"/>
            <a:ext cx="5790222" cy="59679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9295" y="32531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 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8831" y="5187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rgbClr val="FFFF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17" y="0"/>
            <a:ext cx="6673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9885" y="694592"/>
            <a:ext cx="4767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www.nyc.gov</a:t>
            </a:r>
            <a:r>
              <a:rPr lang="en-US" sz="1400" dirty="0"/>
              <a:t>/html/</a:t>
            </a:r>
            <a:r>
              <a:rPr lang="en-US" sz="1400" dirty="0" err="1"/>
              <a:t>dcp</a:t>
            </a:r>
            <a:r>
              <a:rPr lang="en-US" sz="1400" dirty="0"/>
              <a:t>/html/</a:t>
            </a:r>
            <a:r>
              <a:rPr lang="en-US" sz="1400" dirty="0" err="1"/>
              <a:t>neigh_info</a:t>
            </a:r>
            <a:r>
              <a:rPr lang="en-US" sz="1400" dirty="0"/>
              <a:t>/mn02_info.shtml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746" y="5171831"/>
            <a:ext cx="2529254" cy="16861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682429" y="5407617"/>
            <a:ext cx="3288323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701562" y="5412014"/>
            <a:ext cx="3288323" cy="17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7074711" y="3099638"/>
            <a:ext cx="2242038" cy="232996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4371" y="3248955"/>
            <a:ext cx="1817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Most land </a:t>
            </a:r>
          </a:p>
          <a:p>
            <a:r>
              <a:rPr lang="en-US" dirty="0" smtClean="0"/>
              <a:t>Use in Manhattan</a:t>
            </a:r>
            <a:endParaRPr lang="en-US" dirty="0"/>
          </a:p>
          <a:p>
            <a:r>
              <a:rPr lang="en-US" dirty="0" smtClean="0"/>
              <a:t>By Residential and</a:t>
            </a:r>
          </a:p>
          <a:p>
            <a:r>
              <a:rPr lang="en-US" dirty="0" smtClean="0"/>
              <a:t>Commercial </a:t>
            </a:r>
          </a:p>
          <a:p>
            <a:r>
              <a:rPr lang="en-US" dirty="0" smtClean="0"/>
              <a:t>Combined Land </a:t>
            </a:r>
          </a:p>
          <a:p>
            <a:r>
              <a:rPr lang="en-US" dirty="0" smtClean="0"/>
              <a:t>Use!</a:t>
            </a:r>
            <a:endParaRPr lang="en-US" dirty="0"/>
          </a:p>
        </p:txBody>
      </p:sp>
      <p:sp>
        <p:nvSpPr>
          <p:cNvPr id="15" name="Donut 14"/>
          <p:cNvSpPr/>
          <p:nvPr/>
        </p:nvSpPr>
        <p:spPr>
          <a:xfrm>
            <a:off x="2815772" y="566057"/>
            <a:ext cx="638628" cy="57926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645089" y="6330462"/>
            <a:ext cx="687589" cy="52753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890" y="328041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Explore the structure of CB03’s urban fabric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20" y="1419085"/>
            <a:ext cx="8281309" cy="5757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6629" y="6097548"/>
            <a:ext cx="3225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hlinkClick r:id="rId3"/>
              </a:rPr>
              <a:t>Souce: http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io.morphocode.com</a:t>
            </a:r>
          </a:p>
          <a:p>
            <a:r>
              <a:rPr lang="en-US" u="sng" dirty="0" smtClean="0">
                <a:hlinkClick r:id="rId3"/>
              </a:rPr>
              <a:t>/</a:t>
            </a:r>
            <a:r>
              <a:rPr lang="en-US" u="sng" dirty="0">
                <a:hlinkClick r:id="rId3"/>
              </a:rPr>
              <a:t>urban-layers/</a:t>
            </a:r>
            <a:endParaRPr lang="en-US" u="sng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766629" y="2627086"/>
            <a:ext cx="349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color of CB03, there nearly 50%</a:t>
            </a:r>
          </a:p>
          <a:p>
            <a:r>
              <a:rPr lang="en-US" dirty="0" smtClean="0"/>
              <a:t>are yellow( build over 100 years)</a:t>
            </a:r>
            <a:endParaRPr lang="en-US" dirty="0"/>
          </a:p>
        </p:txBody>
      </p:sp>
      <p:sp>
        <p:nvSpPr>
          <p:cNvPr id="19" name="Donut 18"/>
          <p:cNvSpPr/>
          <p:nvPr/>
        </p:nvSpPr>
        <p:spPr>
          <a:xfrm>
            <a:off x="3695300" y="4686695"/>
            <a:ext cx="2062768" cy="2235200"/>
          </a:xfrm>
          <a:prstGeom prst="donut">
            <a:avLst>
              <a:gd name="adj" fmla="val 4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2582</TotalTime>
  <Words>1357</Words>
  <Application>Microsoft Macintosh PowerPoint</Application>
  <PresentationFormat>Widescreen</PresentationFormat>
  <Paragraphs>237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Al Bayan Plain</vt:lpstr>
      <vt:lpstr>Tw Cen MT</vt:lpstr>
      <vt:lpstr>Tw Cen MT Condensed</vt:lpstr>
      <vt:lpstr>Wingdings</vt:lpstr>
      <vt:lpstr>Wingdings 3</vt:lpstr>
      <vt:lpstr>メイリオ</vt:lpstr>
      <vt:lpstr>华文仿宋</vt:lpstr>
      <vt:lpstr>Integral</vt:lpstr>
      <vt:lpstr>Explore Community Board 03</vt:lpstr>
      <vt:lpstr>PowerPoint Presentation</vt:lpstr>
      <vt:lpstr>Community district digital footprint(Website) </vt:lpstr>
      <vt:lpstr>Community district digital footprint(Website) </vt:lpstr>
      <vt:lpstr>Good Example of community board website( Point: Picture)</vt:lpstr>
      <vt:lpstr>Community district digital footprint(social media ) </vt:lpstr>
      <vt:lpstr>PowerPoint Presentation</vt:lpstr>
      <vt:lpstr>PowerPoint Presentation</vt:lpstr>
      <vt:lpstr>Explore the structure of CB03’s urban fabric</vt:lpstr>
      <vt:lpstr>PowerPoint Presentation</vt:lpstr>
      <vt:lpstr>Heating/ Hot water Complaints </vt:lpstr>
      <vt:lpstr>PowerPoint Presentation</vt:lpstr>
      <vt:lpstr>2012 Weather    2013 weather     2014 weather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Repeater HOT WATER/HEAT top 10</vt:lpstr>
      <vt:lpstr>PowerPoint Presentation</vt:lpstr>
      <vt:lpstr>PowerPoint Presentation</vt:lpstr>
      <vt:lpstr>Rat Problems </vt:lpstr>
      <vt:lpstr>PowerPoint Presentation</vt:lpstr>
      <vt:lpstr>PowerPoint Presentation</vt:lpstr>
      <vt:lpstr>PowerPoint Presentation</vt:lpstr>
      <vt:lpstr>PowerPoint Presentation</vt:lpstr>
      <vt:lpstr>Map for top 10 </vt:lpstr>
      <vt:lpstr> 98 ST MARKS PLACE Method: Use posters use 311.</vt:lpstr>
      <vt:lpstr>Street Condition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Noise </vt:lpstr>
      <vt:lpstr>PowerPoint Presentation</vt:lpstr>
      <vt:lpstr>Noise Hot spots (top 10)</vt:lpstr>
      <vt:lpstr>Repeater Caller( top 10)</vt:lpstr>
      <vt:lpstr>Top 10 Repeater’s map </vt:lpstr>
      <vt:lpstr>News Related to nosiest location</vt:lpstr>
      <vt:lpstr>PowerPoint Presentation</vt:lpstr>
      <vt:lpstr>Illegal Parking </vt:lpstr>
      <vt:lpstr>The top 5 complains in the most complained about locations</vt:lpstr>
      <vt:lpstr>PowerPoint Presentation</vt:lpstr>
      <vt:lpstr>Hot spots are: </vt:lpstr>
      <vt:lpstr>PowerPoint Presentation</vt:lpstr>
      <vt:lpstr>Street Scene for constancy illegal parking 165 Ave C                                80 Rutgers St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Commuinity Board 03</dc:title>
  <dc:creator>XIAOLONG.LI@lc.cuny.edu</dc:creator>
  <cp:lastModifiedBy>Noel Hidalgo</cp:lastModifiedBy>
  <cp:revision>213</cp:revision>
  <dcterms:created xsi:type="dcterms:W3CDTF">2015-11-17T05:17:21Z</dcterms:created>
  <dcterms:modified xsi:type="dcterms:W3CDTF">2016-08-22T18:51:33Z</dcterms:modified>
</cp:coreProperties>
</file>